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1"/>
  </p:sldMasterIdLst>
  <p:notesMasterIdLst>
    <p:notesMasterId r:id="rId22"/>
  </p:notesMasterIdLst>
  <p:handoutMasterIdLst>
    <p:handoutMasterId r:id="rId23"/>
  </p:handoutMasterIdLst>
  <p:sldIdLst>
    <p:sldId id="1963" r:id="rId2"/>
    <p:sldId id="2040" r:id="rId3"/>
    <p:sldId id="2041" r:id="rId4"/>
    <p:sldId id="2042" r:id="rId5"/>
    <p:sldId id="2043" r:id="rId6"/>
    <p:sldId id="2044" r:id="rId7"/>
    <p:sldId id="2045" r:id="rId8"/>
    <p:sldId id="2046" r:id="rId9"/>
    <p:sldId id="2047" r:id="rId10"/>
    <p:sldId id="2048" r:id="rId11"/>
    <p:sldId id="2049" r:id="rId12"/>
    <p:sldId id="2050" r:id="rId13"/>
    <p:sldId id="2051" r:id="rId14"/>
    <p:sldId id="2053" r:id="rId15"/>
    <p:sldId id="2052" r:id="rId16"/>
    <p:sldId id="2021" r:id="rId17"/>
    <p:sldId id="1964" r:id="rId18"/>
    <p:sldId id="1965" r:id="rId19"/>
    <p:sldId id="2022" r:id="rId20"/>
    <p:sldId id="1966" r:id="rId21"/>
  </p:sldIdLst>
  <p:sldSz cx="9144000" cy="6858000" type="screen4x3"/>
  <p:notesSz cx="6954838" cy="9309100"/>
  <p:defaultTextStyle>
    <a:defPPr>
      <a:defRPr lang="en-US"/>
    </a:defPPr>
    <a:lvl1pPr algn="l" rtl="0" fontAlgn="base">
      <a:spcBef>
        <a:spcPct val="0"/>
      </a:spcBef>
      <a:spcAft>
        <a:spcPct val="0"/>
      </a:spcAft>
      <a:defRPr sz="2800" kern="1200">
        <a:solidFill>
          <a:schemeClr val="tx1"/>
        </a:solidFill>
        <a:latin typeface="Arial" pitchFamily="34" charset="0"/>
        <a:ea typeface="+mn-ea"/>
        <a:cs typeface="+mn-cs"/>
      </a:defRPr>
    </a:lvl1pPr>
    <a:lvl2pPr marL="457200" algn="l" rtl="0" fontAlgn="base">
      <a:spcBef>
        <a:spcPct val="0"/>
      </a:spcBef>
      <a:spcAft>
        <a:spcPct val="0"/>
      </a:spcAft>
      <a:defRPr sz="2800" kern="1200">
        <a:solidFill>
          <a:schemeClr val="tx1"/>
        </a:solidFill>
        <a:latin typeface="Arial" pitchFamily="34" charset="0"/>
        <a:ea typeface="+mn-ea"/>
        <a:cs typeface="+mn-cs"/>
      </a:defRPr>
    </a:lvl2pPr>
    <a:lvl3pPr marL="914400" algn="l" rtl="0" fontAlgn="base">
      <a:spcBef>
        <a:spcPct val="0"/>
      </a:spcBef>
      <a:spcAft>
        <a:spcPct val="0"/>
      </a:spcAft>
      <a:defRPr sz="2800" kern="1200">
        <a:solidFill>
          <a:schemeClr val="tx1"/>
        </a:solidFill>
        <a:latin typeface="Arial" pitchFamily="34" charset="0"/>
        <a:ea typeface="+mn-ea"/>
        <a:cs typeface="+mn-cs"/>
      </a:defRPr>
    </a:lvl3pPr>
    <a:lvl4pPr marL="1371600" algn="l" rtl="0" fontAlgn="base">
      <a:spcBef>
        <a:spcPct val="0"/>
      </a:spcBef>
      <a:spcAft>
        <a:spcPct val="0"/>
      </a:spcAft>
      <a:defRPr sz="2800" kern="1200">
        <a:solidFill>
          <a:schemeClr val="tx1"/>
        </a:solidFill>
        <a:latin typeface="Arial" pitchFamily="34" charset="0"/>
        <a:ea typeface="+mn-ea"/>
        <a:cs typeface="+mn-cs"/>
      </a:defRPr>
    </a:lvl4pPr>
    <a:lvl5pPr marL="1828800" algn="l" rtl="0" fontAlgn="base">
      <a:spcBef>
        <a:spcPct val="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00"/>
    <a:srgbClr val="FF9933"/>
    <a:srgbClr val="0033CC"/>
    <a:srgbClr val="FE1200"/>
    <a:srgbClr val="FF0000"/>
    <a:srgbClr val="DDDDD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39" autoAdjust="0"/>
    <p:restoredTop sz="91304" autoAdjust="0"/>
  </p:normalViewPr>
  <p:slideViewPr>
    <p:cSldViewPr>
      <p:cViewPr varScale="1">
        <p:scale>
          <a:sx n="49" d="100"/>
          <a:sy n="49" d="100"/>
        </p:scale>
        <p:origin x="309"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386"/>
    </p:cViewPr>
  </p:sorterViewPr>
  <p:notesViewPr>
    <p:cSldViewPr>
      <p:cViewPr varScale="1">
        <p:scale>
          <a:sx n="49" d="100"/>
          <a:sy n="49" d="100"/>
        </p:scale>
        <p:origin x="-2309" y="-8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e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e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5" name="Rectangle 3"/>
          <p:cNvSpPr>
            <a:spLocks noGrp="1" noChangeArrowheads="1"/>
          </p:cNvSpPr>
          <p:nvPr>
            <p:ph type="dt" sz="quarter" idx="1"/>
          </p:nvPr>
        </p:nvSpPr>
        <p:spPr bwMode="auto">
          <a:xfrm>
            <a:off x="393926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84996" name="Rectangle 4"/>
          <p:cNvSpPr>
            <a:spLocks noGrp="1" noChangeArrowheads="1"/>
          </p:cNvSpPr>
          <p:nvPr>
            <p:ph type="ftr" sz="quarter" idx="2"/>
          </p:nvPr>
        </p:nvSpPr>
        <p:spPr bwMode="auto">
          <a:xfrm>
            <a:off x="0"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7" name="Rectangle 5"/>
          <p:cNvSpPr>
            <a:spLocks noGrp="1" noChangeArrowheads="1"/>
          </p:cNvSpPr>
          <p:nvPr>
            <p:ph type="sldNum" sz="quarter" idx="3"/>
          </p:nvPr>
        </p:nvSpPr>
        <p:spPr bwMode="auto">
          <a:xfrm>
            <a:off x="3939264"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E43B3E48-8F7D-41C1-BF40-6A6A7D80756F}" type="slidenum">
              <a:rPr lang="en-US"/>
              <a:pPr>
                <a:defRPr/>
              </a:pPr>
              <a:t>‹#›</a:t>
            </a:fld>
            <a:endParaRPr lang="en-US" dirty="0"/>
          </a:p>
        </p:txBody>
      </p:sp>
    </p:spTree>
    <p:extLst>
      <p:ext uri="{BB962C8B-B14F-4D97-AF65-F5344CB8AC3E}">
        <p14:creationId xmlns:p14="http://schemas.microsoft.com/office/powerpoint/2010/main" val="2912539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394077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50938" y="698500"/>
            <a:ext cx="4652962"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26708" y="4422131"/>
            <a:ext cx="5101422" cy="418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3940774"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9575C308-D142-4DE6-8CF3-65FDFE6FE9A6}" type="slidenum">
              <a:rPr lang="en-US"/>
              <a:pPr>
                <a:defRPr/>
              </a:pPr>
              <a:t>‹#›</a:t>
            </a:fld>
            <a:endParaRPr lang="en-US" dirty="0"/>
          </a:p>
        </p:txBody>
      </p:sp>
    </p:spTree>
    <p:extLst>
      <p:ext uri="{BB962C8B-B14F-4D97-AF65-F5344CB8AC3E}">
        <p14:creationId xmlns:p14="http://schemas.microsoft.com/office/powerpoint/2010/main" val="355095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4300" y="1165225"/>
            <a:ext cx="4186238"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4620" fontAlgn="base">
              <a:spcBef>
                <a:spcPct val="0"/>
              </a:spcBef>
              <a:spcAft>
                <a:spcPct val="0"/>
              </a:spcAft>
              <a:defRPr/>
            </a:pPr>
            <a:fld id="{9575C308-D142-4DE6-8CF3-65FDFE6FE9A6}" type="slidenum">
              <a:rPr lang="en-US">
                <a:solidFill>
                  <a:srgbClr val="000000"/>
                </a:solidFill>
                <a:latin typeface="Times New Roman" pitchFamily="18" charset="0"/>
              </a:rPr>
              <a:pPr defTabSz="944620" fontAlgn="base">
                <a:spcBef>
                  <a:spcPct val="0"/>
                </a:spcBef>
                <a:spcAft>
                  <a:spcPct val="0"/>
                </a:spcAft>
                <a:defRPr/>
              </a:pPr>
              <a:t>1</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78076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p:spPr>
        <p:txBody>
          <a:bodyPr/>
          <a:lstStyle>
            <a:lvl1pPr algn="l" defTabSz="982547" eaLnBrk="0" hangingPunct="0">
              <a:spcBef>
                <a:spcPct val="30000"/>
              </a:spcBef>
              <a:defRPr sz="1200">
                <a:solidFill>
                  <a:schemeClr val="tx1"/>
                </a:solidFill>
                <a:latin typeface="Times New Roman" pitchFamily="18" charset="0"/>
              </a:defRPr>
            </a:lvl1pPr>
            <a:lvl2pPr marL="755060" indent="-290408" algn="l" defTabSz="982547" eaLnBrk="0" hangingPunct="0">
              <a:spcBef>
                <a:spcPct val="30000"/>
              </a:spcBef>
              <a:defRPr sz="1200">
                <a:solidFill>
                  <a:schemeClr val="tx1"/>
                </a:solidFill>
                <a:latin typeface="Times New Roman" pitchFamily="18" charset="0"/>
              </a:defRPr>
            </a:lvl2pPr>
            <a:lvl3pPr marL="1161631" indent="-232326" algn="l" defTabSz="982547" eaLnBrk="0" hangingPunct="0">
              <a:spcBef>
                <a:spcPct val="30000"/>
              </a:spcBef>
              <a:defRPr sz="1200">
                <a:solidFill>
                  <a:schemeClr val="tx1"/>
                </a:solidFill>
                <a:latin typeface="Times New Roman" pitchFamily="18" charset="0"/>
              </a:defRPr>
            </a:lvl3pPr>
            <a:lvl4pPr marL="1626283" indent="-232326" algn="l" defTabSz="982547" eaLnBrk="0" hangingPunct="0">
              <a:spcBef>
                <a:spcPct val="30000"/>
              </a:spcBef>
              <a:defRPr sz="1200">
                <a:solidFill>
                  <a:schemeClr val="tx1"/>
                </a:solidFill>
                <a:latin typeface="Times New Roman" pitchFamily="18" charset="0"/>
              </a:defRPr>
            </a:lvl4pPr>
            <a:lvl5pPr marL="2090936" indent="-232326" algn="l" defTabSz="982547" eaLnBrk="0" hangingPunct="0">
              <a:spcBef>
                <a:spcPct val="30000"/>
              </a:spcBef>
              <a:defRPr sz="1200">
                <a:solidFill>
                  <a:schemeClr val="tx1"/>
                </a:solidFill>
                <a:latin typeface="Times New Roman" pitchFamily="18" charset="0"/>
              </a:defRPr>
            </a:lvl5pPr>
            <a:lvl6pPr marL="2555588" indent="-232326" defTabSz="982547" eaLnBrk="0" fontAlgn="base" hangingPunct="0">
              <a:spcBef>
                <a:spcPct val="30000"/>
              </a:spcBef>
              <a:spcAft>
                <a:spcPct val="0"/>
              </a:spcAft>
              <a:defRPr sz="1200">
                <a:solidFill>
                  <a:schemeClr val="tx1"/>
                </a:solidFill>
                <a:latin typeface="Times New Roman" pitchFamily="18" charset="0"/>
              </a:defRPr>
            </a:lvl6pPr>
            <a:lvl7pPr marL="3020240" indent="-232326" defTabSz="982547" eaLnBrk="0" fontAlgn="base" hangingPunct="0">
              <a:spcBef>
                <a:spcPct val="30000"/>
              </a:spcBef>
              <a:spcAft>
                <a:spcPct val="0"/>
              </a:spcAft>
              <a:defRPr sz="1200">
                <a:solidFill>
                  <a:schemeClr val="tx1"/>
                </a:solidFill>
                <a:latin typeface="Times New Roman" pitchFamily="18" charset="0"/>
              </a:defRPr>
            </a:lvl7pPr>
            <a:lvl8pPr marL="3484893" indent="-232326" defTabSz="982547" eaLnBrk="0" fontAlgn="base" hangingPunct="0">
              <a:spcBef>
                <a:spcPct val="30000"/>
              </a:spcBef>
              <a:spcAft>
                <a:spcPct val="0"/>
              </a:spcAft>
              <a:defRPr sz="1200">
                <a:solidFill>
                  <a:schemeClr val="tx1"/>
                </a:solidFill>
                <a:latin typeface="Times New Roman" pitchFamily="18" charset="0"/>
              </a:defRPr>
            </a:lvl8pPr>
            <a:lvl9pPr marL="3949545" indent="-232326" defTabSz="98254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47996F9-B3CC-4184-A780-2F604D08CFA2}" type="slidenum">
              <a:rPr lang="en-US" altLang="en-US" sz="1300"/>
              <a:pPr algn="r" eaLnBrk="1" hangingPunct="1">
                <a:spcBef>
                  <a:spcPct val="0"/>
                </a:spcBef>
              </a:pPr>
              <a:t>12</a:t>
            </a:fld>
            <a:endParaRPr lang="en-US" altLang="en-US" sz="1300"/>
          </a:p>
        </p:txBody>
      </p:sp>
      <p:sp>
        <p:nvSpPr>
          <p:cNvPr id="621571" name="Rectangle 2"/>
          <p:cNvSpPr>
            <a:spLocks noGrp="1" noRot="1" noChangeAspect="1" noChangeArrowheads="1" noTextEdit="1"/>
          </p:cNvSpPr>
          <p:nvPr>
            <p:ph type="sldImg"/>
          </p:nvPr>
        </p:nvSpPr>
        <p:spPr>
          <a:ln/>
        </p:spPr>
      </p:sp>
      <p:sp>
        <p:nvSpPr>
          <p:cNvPr id="6215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274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lvl1pPr algn="l" defTabSz="982547" eaLnBrk="0" hangingPunct="0">
              <a:spcBef>
                <a:spcPct val="30000"/>
              </a:spcBef>
              <a:defRPr sz="1200">
                <a:solidFill>
                  <a:schemeClr val="tx1"/>
                </a:solidFill>
                <a:latin typeface="Times New Roman" pitchFamily="18" charset="0"/>
              </a:defRPr>
            </a:lvl1pPr>
            <a:lvl2pPr marL="755060" indent="-290408" algn="l" defTabSz="982547" eaLnBrk="0" hangingPunct="0">
              <a:spcBef>
                <a:spcPct val="30000"/>
              </a:spcBef>
              <a:defRPr sz="1200">
                <a:solidFill>
                  <a:schemeClr val="tx1"/>
                </a:solidFill>
                <a:latin typeface="Times New Roman" pitchFamily="18" charset="0"/>
              </a:defRPr>
            </a:lvl2pPr>
            <a:lvl3pPr marL="1161631" indent="-232326" algn="l" defTabSz="982547" eaLnBrk="0" hangingPunct="0">
              <a:spcBef>
                <a:spcPct val="30000"/>
              </a:spcBef>
              <a:defRPr sz="1200">
                <a:solidFill>
                  <a:schemeClr val="tx1"/>
                </a:solidFill>
                <a:latin typeface="Times New Roman" pitchFamily="18" charset="0"/>
              </a:defRPr>
            </a:lvl3pPr>
            <a:lvl4pPr marL="1626283" indent="-232326" algn="l" defTabSz="982547" eaLnBrk="0" hangingPunct="0">
              <a:spcBef>
                <a:spcPct val="30000"/>
              </a:spcBef>
              <a:defRPr sz="1200">
                <a:solidFill>
                  <a:schemeClr val="tx1"/>
                </a:solidFill>
                <a:latin typeface="Times New Roman" pitchFamily="18" charset="0"/>
              </a:defRPr>
            </a:lvl4pPr>
            <a:lvl5pPr marL="2090936" indent="-232326" algn="l" defTabSz="982547" eaLnBrk="0" hangingPunct="0">
              <a:spcBef>
                <a:spcPct val="30000"/>
              </a:spcBef>
              <a:defRPr sz="1200">
                <a:solidFill>
                  <a:schemeClr val="tx1"/>
                </a:solidFill>
                <a:latin typeface="Times New Roman" pitchFamily="18" charset="0"/>
              </a:defRPr>
            </a:lvl5pPr>
            <a:lvl6pPr marL="2555588" indent="-232326" defTabSz="982547" eaLnBrk="0" fontAlgn="base" hangingPunct="0">
              <a:spcBef>
                <a:spcPct val="30000"/>
              </a:spcBef>
              <a:spcAft>
                <a:spcPct val="0"/>
              </a:spcAft>
              <a:defRPr sz="1200">
                <a:solidFill>
                  <a:schemeClr val="tx1"/>
                </a:solidFill>
                <a:latin typeface="Times New Roman" pitchFamily="18" charset="0"/>
              </a:defRPr>
            </a:lvl6pPr>
            <a:lvl7pPr marL="3020240" indent="-232326" defTabSz="982547" eaLnBrk="0" fontAlgn="base" hangingPunct="0">
              <a:spcBef>
                <a:spcPct val="30000"/>
              </a:spcBef>
              <a:spcAft>
                <a:spcPct val="0"/>
              </a:spcAft>
              <a:defRPr sz="1200">
                <a:solidFill>
                  <a:schemeClr val="tx1"/>
                </a:solidFill>
                <a:latin typeface="Times New Roman" pitchFamily="18" charset="0"/>
              </a:defRPr>
            </a:lvl7pPr>
            <a:lvl8pPr marL="3484893" indent="-232326" defTabSz="982547" eaLnBrk="0" fontAlgn="base" hangingPunct="0">
              <a:spcBef>
                <a:spcPct val="30000"/>
              </a:spcBef>
              <a:spcAft>
                <a:spcPct val="0"/>
              </a:spcAft>
              <a:defRPr sz="1200">
                <a:solidFill>
                  <a:schemeClr val="tx1"/>
                </a:solidFill>
                <a:latin typeface="Times New Roman" pitchFamily="18" charset="0"/>
              </a:defRPr>
            </a:lvl8pPr>
            <a:lvl9pPr marL="3949545" indent="-232326" defTabSz="982547"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03FFB09-A84A-4225-9596-86E447AC2D51}" type="slidenum">
              <a:rPr lang="en-US" altLang="en-US" sz="1300">
                <a:solidFill>
                  <a:srgbClr val="000000"/>
                </a:solidFill>
              </a:rPr>
              <a:pPr algn="r" eaLnBrk="1" hangingPunct="1">
                <a:spcBef>
                  <a:spcPct val="0"/>
                </a:spcBef>
              </a:pPr>
              <a:t>13</a:t>
            </a:fld>
            <a:endParaRPr lang="en-US" altLang="en-US" sz="1300">
              <a:solidFill>
                <a:srgbClr val="000000"/>
              </a:solidFill>
            </a:endParaRPr>
          </a:p>
        </p:txBody>
      </p:sp>
      <p:sp>
        <p:nvSpPr>
          <p:cNvPr id="659459" name="Rectangle 2"/>
          <p:cNvSpPr>
            <a:spLocks noGrp="1" noRot="1" noChangeAspect="1" noChangeArrowheads="1" noTextEdit="1"/>
          </p:cNvSpPr>
          <p:nvPr>
            <p:ph type="sldImg"/>
          </p:nvPr>
        </p:nvSpPr>
        <p:spPr>
          <a:ln/>
        </p:spPr>
      </p:sp>
      <p:sp>
        <p:nvSpPr>
          <p:cNvPr id="6594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7993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a:noFill/>
        </p:spPr>
        <p:txBody>
          <a:bodyPr/>
          <a:lstStyle>
            <a:lvl1pPr algn="l" defTabSz="927692" eaLnBrk="0" hangingPunct="0">
              <a:spcBef>
                <a:spcPct val="30000"/>
              </a:spcBef>
              <a:defRPr sz="1200">
                <a:solidFill>
                  <a:schemeClr val="tx1"/>
                </a:solidFill>
                <a:latin typeface="Times New Roman" panose="02020603050405020304" pitchFamily="18" charset="0"/>
              </a:defRPr>
            </a:lvl1pPr>
            <a:lvl2pPr marL="713112" indent="-274274" algn="l" defTabSz="927692" eaLnBrk="0" hangingPunct="0">
              <a:spcBef>
                <a:spcPct val="30000"/>
              </a:spcBef>
              <a:defRPr sz="1200">
                <a:solidFill>
                  <a:schemeClr val="tx1"/>
                </a:solidFill>
                <a:latin typeface="Times New Roman" panose="02020603050405020304" pitchFamily="18" charset="0"/>
              </a:defRPr>
            </a:lvl2pPr>
            <a:lvl3pPr marL="1097096" indent="-219419" algn="l" defTabSz="927692" eaLnBrk="0" hangingPunct="0">
              <a:spcBef>
                <a:spcPct val="30000"/>
              </a:spcBef>
              <a:defRPr sz="1200">
                <a:solidFill>
                  <a:schemeClr val="tx1"/>
                </a:solidFill>
                <a:latin typeface="Times New Roman" panose="02020603050405020304" pitchFamily="18" charset="0"/>
              </a:defRPr>
            </a:lvl3pPr>
            <a:lvl4pPr marL="1537548" indent="-219419" algn="l" defTabSz="927692" eaLnBrk="0" hangingPunct="0">
              <a:spcBef>
                <a:spcPct val="30000"/>
              </a:spcBef>
              <a:defRPr sz="1200">
                <a:solidFill>
                  <a:schemeClr val="tx1"/>
                </a:solidFill>
                <a:latin typeface="Times New Roman" panose="02020603050405020304" pitchFamily="18" charset="0"/>
              </a:defRPr>
            </a:lvl4pPr>
            <a:lvl5pPr marL="1976386" indent="-219419" algn="l" defTabSz="927692" eaLnBrk="0" hangingPunct="0">
              <a:spcBef>
                <a:spcPct val="30000"/>
              </a:spcBef>
              <a:defRPr sz="1200">
                <a:solidFill>
                  <a:schemeClr val="tx1"/>
                </a:solidFill>
                <a:latin typeface="Times New Roman" panose="02020603050405020304" pitchFamily="18" charset="0"/>
              </a:defRPr>
            </a:lvl5pPr>
            <a:lvl6pPr marL="2441039" indent="-219419" defTabSz="927692"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defTabSz="927692"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defTabSz="927692"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defTabSz="92769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a:t>
            </a:r>
          </a:p>
        </p:txBody>
      </p:sp>
      <p:sp>
        <p:nvSpPr>
          <p:cNvPr id="177155" name="Rectangle 3"/>
          <p:cNvSpPr>
            <a:spLocks noGrp="1" noChangeArrowheads="1"/>
          </p:cNvSpPr>
          <p:nvPr>
            <p:ph type="dt" sz="quarter" idx="1"/>
          </p:nvPr>
        </p:nvSpPr>
        <p:spPr>
          <a:noFill/>
        </p:spPr>
        <p:txBody>
          <a:bodyPr/>
          <a:lstStyle>
            <a:lvl1pPr algn="l" defTabSz="927692" eaLnBrk="0" hangingPunct="0">
              <a:spcBef>
                <a:spcPct val="30000"/>
              </a:spcBef>
              <a:defRPr sz="1200">
                <a:solidFill>
                  <a:schemeClr val="tx1"/>
                </a:solidFill>
                <a:latin typeface="Times New Roman" panose="02020603050405020304" pitchFamily="18" charset="0"/>
              </a:defRPr>
            </a:lvl1pPr>
            <a:lvl2pPr marL="713112" indent="-274274" algn="l" defTabSz="927692" eaLnBrk="0" hangingPunct="0">
              <a:spcBef>
                <a:spcPct val="30000"/>
              </a:spcBef>
              <a:defRPr sz="1200">
                <a:solidFill>
                  <a:schemeClr val="tx1"/>
                </a:solidFill>
                <a:latin typeface="Times New Roman" panose="02020603050405020304" pitchFamily="18" charset="0"/>
              </a:defRPr>
            </a:lvl2pPr>
            <a:lvl3pPr marL="1097096" indent="-219419" algn="l" defTabSz="927692" eaLnBrk="0" hangingPunct="0">
              <a:spcBef>
                <a:spcPct val="30000"/>
              </a:spcBef>
              <a:defRPr sz="1200">
                <a:solidFill>
                  <a:schemeClr val="tx1"/>
                </a:solidFill>
                <a:latin typeface="Times New Roman" panose="02020603050405020304" pitchFamily="18" charset="0"/>
              </a:defRPr>
            </a:lvl3pPr>
            <a:lvl4pPr marL="1537548" indent="-219419" algn="l" defTabSz="927692" eaLnBrk="0" hangingPunct="0">
              <a:spcBef>
                <a:spcPct val="30000"/>
              </a:spcBef>
              <a:defRPr sz="1200">
                <a:solidFill>
                  <a:schemeClr val="tx1"/>
                </a:solidFill>
                <a:latin typeface="Times New Roman" panose="02020603050405020304" pitchFamily="18" charset="0"/>
              </a:defRPr>
            </a:lvl4pPr>
            <a:lvl5pPr marL="1976386" indent="-219419" algn="l" defTabSz="927692" eaLnBrk="0" hangingPunct="0">
              <a:spcBef>
                <a:spcPct val="30000"/>
              </a:spcBef>
              <a:defRPr sz="1200">
                <a:solidFill>
                  <a:schemeClr val="tx1"/>
                </a:solidFill>
                <a:latin typeface="Times New Roman" panose="02020603050405020304" pitchFamily="18" charset="0"/>
              </a:defRPr>
            </a:lvl5pPr>
            <a:lvl6pPr marL="2441039" indent="-219419" defTabSz="927692"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defTabSz="927692"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defTabSz="927692"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defTabSz="927692"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37C44CA-DA15-48C1-93C5-C2E501933D47}" type="datetime1">
              <a:rPr lang="en-US" altLang="en-US" smtClean="0">
                <a:solidFill>
                  <a:srgbClr val="000000"/>
                </a:solidFill>
                <a:latin typeface="Arial" panose="020B0604020202020204" pitchFamily="34" charset="0"/>
                <a:cs typeface="Arial" panose="020B0604020202020204" pitchFamily="34" charset="0"/>
              </a:rPr>
              <a:pPr algn="r" eaLnBrk="1" hangingPunct="1">
                <a:spcBef>
                  <a:spcPct val="0"/>
                </a:spcBef>
              </a:pPr>
              <a:t>10/1/2018</a:t>
            </a:fld>
            <a:endParaRPr lang="en-US" altLang="en-US" smtClean="0">
              <a:solidFill>
                <a:srgbClr val="000000"/>
              </a:solidFill>
              <a:latin typeface="Arial" panose="020B0604020202020204" pitchFamily="34" charset="0"/>
              <a:cs typeface="Arial" panose="020B0604020202020204" pitchFamily="34" charset="0"/>
            </a:endParaRPr>
          </a:p>
        </p:txBody>
      </p:sp>
      <p:sp>
        <p:nvSpPr>
          <p:cNvPr id="177156" name="Rectangle 6"/>
          <p:cNvSpPr>
            <a:spLocks noGrp="1" noChangeArrowheads="1"/>
          </p:cNvSpPr>
          <p:nvPr>
            <p:ph type="ftr" sz="quarter" idx="4"/>
          </p:nvPr>
        </p:nvSpPr>
        <p:spPr>
          <a:noFill/>
        </p:spPr>
        <p:txBody>
          <a:bodyPr/>
          <a:lstStyle>
            <a:lvl1pPr algn="l" defTabSz="927692" eaLnBrk="0" hangingPunct="0">
              <a:spcBef>
                <a:spcPct val="30000"/>
              </a:spcBef>
              <a:defRPr sz="1200">
                <a:solidFill>
                  <a:schemeClr val="tx1"/>
                </a:solidFill>
                <a:latin typeface="Times New Roman" panose="02020603050405020304" pitchFamily="18" charset="0"/>
              </a:defRPr>
            </a:lvl1pPr>
            <a:lvl2pPr marL="713112" indent="-274274" algn="l" defTabSz="927692" eaLnBrk="0" hangingPunct="0">
              <a:spcBef>
                <a:spcPct val="30000"/>
              </a:spcBef>
              <a:defRPr sz="1200">
                <a:solidFill>
                  <a:schemeClr val="tx1"/>
                </a:solidFill>
                <a:latin typeface="Times New Roman" panose="02020603050405020304" pitchFamily="18" charset="0"/>
              </a:defRPr>
            </a:lvl2pPr>
            <a:lvl3pPr marL="1097096" indent="-219419" algn="l" defTabSz="927692" eaLnBrk="0" hangingPunct="0">
              <a:spcBef>
                <a:spcPct val="30000"/>
              </a:spcBef>
              <a:defRPr sz="1200">
                <a:solidFill>
                  <a:schemeClr val="tx1"/>
                </a:solidFill>
                <a:latin typeface="Times New Roman" panose="02020603050405020304" pitchFamily="18" charset="0"/>
              </a:defRPr>
            </a:lvl3pPr>
            <a:lvl4pPr marL="1537548" indent="-219419" algn="l" defTabSz="927692" eaLnBrk="0" hangingPunct="0">
              <a:spcBef>
                <a:spcPct val="30000"/>
              </a:spcBef>
              <a:defRPr sz="1200">
                <a:solidFill>
                  <a:schemeClr val="tx1"/>
                </a:solidFill>
                <a:latin typeface="Times New Roman" panose="02020603050405020304" pitchFamily="18" charset="0"/>
              </a:defRPr>
            </a:lvl4pPr>
            <a:lvl5pPr marL="1976386" indent="-219419" algn="l" defTabSz="927692" eaLnBrk="0" hangingPunct="0">
              <a:spcBef>
                <a:spcPct val="30000"/>
              </a:spcBef>
              <a:defRPr sz="1200">
                <a:solidFill>
                  <a:schemeClr val="tx1"/>
                </a:solidFill>
                <a:latin typeface="Times New Roman" panose="02020603050405020304" pitchFamily="18" charset="0"/>
              </a:defRPr>
            </a:lvl5pPr>
            <a:lvl6pPr marL="2441039" indent="-219419" defTabSz="927692"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defTabSz="927692"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defTabSz="927692"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defTabSz="92769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a:t>
            </a:r>
          </a:p>
        </p:txBody>
      </p:sp>
      <p:sp>
        <p:nvSpPr>
          <p:cNvPr id="177157" name="Rectangle 7"/>
          <p:cNvSpPr>
            <a:spLocks noGrp="1" noChangeArrowheads="1"/>
          </p:cNvSpPr>
          <p:nvPr>
            <p:ph type="sldNum" sz="quarter" idx="5"/>
          </p:nvPr>
        </p:nvSpPr>
        <p:spPr>
          <a:noFill/>
        </p:spPr>
        <p:txBody>
          <a:bodyPr/>
          <a:lstStyle>
            <a:lvl1pPr algn="l" defTabSz="927692" eaLnBrk="0" hangingPunct="0">
              <a:spcBef>
                <a:spcPct val="30000"/>
              </a:spcBef>
              <a:defRPr sz="1200">
                <a:solidFill>
                  <a:schemeClr val="tx1"/>
                </a:solidFill>
                <a:latin typeface="Times New Roman" panose="02020603050405020304" pitchFamily="18" charset="0"/>
              </a:defRPr>
            </a:lvl1pPr>
            <a:lvl2pPr marL="713112" indent="-274274" algn="l" defTabSz="927692" eaLnBrk="0" hangingPunct="0">
              <a:spcBef>
                <a:spcPct val="30000"/>
              </a:spcBef>
              <a:defRPr sz="1200">
                <a:solidFill>
                  <a:schemeClr val="tx1"/>
                </a:solidFill>
                <a:latin typeface="Times New Roman" panose="02020603050405020304" pitchFamily="18" charset="0"/>
              </a:defRPr>
            </a:lvl2pPr>
            <a:lvl3pPr marL="1097096" indent="-219419" algn="l" defTabSz="927692" eaLnBrk="0" hangingPunct="0">
              <a:spcBef>
                <a:spcPct val="30000"/>
              </a:spcBef>
              <a:defRPr sz="1200">
                <a:solidFill>
                  <a:schemeClr val="tx1"/>
                </a:solidFill>
                <a:latin typeface="Times New Roman" panose="02020603050405020304" pitchFamily="18" charset="0"/>
              </a:defRPr>
            </a:lvl3pPr>
            <a:lvl4pPr marL="1537548" indent="-219419" algn="l" defTabSz="927692" eaLnBrk="0" hangingPunct="0">
              <a:spcBef>
                <a:spcPct val="30000"/>
              </a:spcBef>
              <a:defRPr sz="1200">
                <a:solidFill>
                  <a:schemeClr val="tx1"/>
                </a:solidFill>
                <a:latin typeface="Times New Roman" panose="02020603050405020304" pitchFamily="18" charset="0"/>
              </a:defRPr>
            </a:lvl4pPr>
            <a:lvl5pPr marL="1976386" indent="-219419" algn="l" defTabSz="927692" eaLnBrk="0" hangingPunct="0">
              <a:spcBef>
                <a:spcPct val="30000"/>
              </a:spcBef>
              <a:defRPr sz="1200">
                <a:solidFill>
                  <a:schemeClr val="tx1"/>
                </a:solidFill>
                <a:latin typeface="Times New Roman" panose="02020603050405020304" pitchFamily="18" charset="0"/>
              </a:defRPr>
            </a:lvl5pPr>
            <a:lvl6pPr marL="2441039" indent="-219419" defTabSz="927692"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defTabSz="927692"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defTabSz="927692"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defTabSz="927692"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BF4C31D-6A4E-45C9-B7FA-246DE9454AE8}" type="slidenum">
              <a:rPr lang="en-US" altLang="en-US">
                <a:solidFill>
                  <a:srgbClr val="000000"/>
                </a:solidFill>
                <a:latin typeface="Arial" panose="020B0604020202020204" pitchFamily="34" charset="0"/>
                <a:cs typeface="Arial" panose="020B0604020202020204" pitchFamily="34" charset="0"/>
              </a:rPr>
              <a:pPr algn="r" eaLnBrk="1" hangingPunct="1">
                <a:spcBef>
                  <a:spcPct val="0"/>
                </a:spcBef>
              </a:pPr>
              <a:t>14</a:t>
            </a:fld>
            <a:endParaRPr lang="en-US" altLang="en-US">
              <a:solidFill>
                <a:srgbClr val="000000"/>
              </a:solidFill>
              <a:latin typeface="Arial" panose="020B0604020202020204" pitchFamily="34" charset="0"/>
              <a:cs typeface="Arial" panose="020B0604020202020204" pitchFamily="34" charset="0"/>
            </a:endParaRPr>
          </a:p>
        </p:txBody>
      </p:sp>
      <p:sp>
        <p:nvSpPr>
          <p:cNvPr id="177158" name="Rectangle 2"/>
          <p:cNvSpPr>
            <a:spLocks noGrp="1" noRot="1" noChangeAspect="1" noChangeArrowheads="1" noTextEdit="1"/>
          </p:cNvSpPr>
          <p:nvPr>
            <p:ph type="sldImg"/>
          </p:nvPr>
        </p:nvSpPr>
        <p:spPr>
          <a:ln/>
        </p:spPr>
      </p:sp>
      <p:sp>
        <p:nvSpPr>
          <p:cNvPr id="177159" name="Rectangle 3"/>
          <p:cNvSpPr>
            <a:spLocks noGrp="1" noChangeArrowheads="1"/>
          </p:cNvSpPr>
          <p:nvPr>
            <p:ph type="body" idx="1"/>
          </p:nvPr>
        </p:nvSpPr>
        <p:spPr>
          <a:noFill/>
        </p:spPr>
        <p:txBody>
          <a:bodyPr/>
          <a:lstStyle/>
          <a:p>
            <a:pPr eaLnBrk="1" hangingPunct="1"/>
            <a:r>
              <a:rPr lang="en-US" altLang="en-US" smtClean="0"/>
              <a:t>There is a limit to resolution and this is it…one atom</a:t>
            </a:r>
          </a:p>
        </p:txBody>
      </p:sp>
    </p:spTree>
    <p:extLst>
      <p:ext uri="{BB962C8B-B14F-4D97-AF65-F5344CB8AC3E}">
        <p14:creationId xmlns:p14="http://schemas.microsoft.com/office/powerpoint/2010/main" val="483321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p:spPr>
        <p:txBody>
          <a:bodyPr/>
          <a:lstStyle/>
          <a:p>
            <a:r>
              <a:rPr lang="en-US" altLang="en-US" smtClean="0"/>
              <a:t>This plot from Professor Tennant at Cornell shows that all high resolution printing methodologies fall on a line in a log-log plot that relates throughput to resolution.   The single atom experiment is in the lower left….very slow, but high resolution.  Optical lithography I in the upper right.  There is one technique that does not fall on this line.  That is imprint so we were inspired to explore this technology.  </a:t>
            </a:r>
          </a:p>
        </p:txBody>
      </p:sp>
      <p:sp>
        <p:nvSpPr>
          <p:cNvPr id="178180"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55060" indent="-290408" algn="l" eaLnBrk="0" hangingPunct="0">
              <a:spcBef>
                <a:spcPct val="30000"/>
              </a:spcBef>
              <a:defRPr sz="1200">
                <a:solidFill>
                  <a:schemeClr val="tx1"/>
                </a:solidFill>
                <a:latin typeface="Times New Roman" panose="02020603050405020304" pitchFamily="18" charset="0"/>
              </a:defRPr>
            </a:lvl2pPr>
            <a:lvl3pPr marL="1161631" indent="-232326" algn="l" eaLnBrk="0" hangingPunct="0">
              <a:spcBef>
                <a:spcPct val="30000"/>
              </a:spcBef>
              <a:defRPr sz="1200">
                <a:solidFill>
                  <a:schemeClr val="tx1"/>
                </a:solidFill>
                <a:latin typeface="Times New Roman" panose="02020603050405020304" pitchFamily="18" charset="0"/>
              </a:defRPr>
            </a:lvl3pPr>
            <a:lvl4pPr marL="1626283" indent="-232326" algn="l" eaLnBrk="0" hangingPunct="0">
              <a:spcBef>
                <a:spcPct val="30000"/>
              </a:spcBef>
              <a:defRPr sz="1200">
                <a:solidFill>
                  <a:schemeClr val="tx1"/>
                </a:solidFill>
                <a:latin typeface="Times New Roman" panose="02020603050405020304" pitchFamily="18" charset="0"/>
              </a:defRPr>
            </a:lvl4pPr>
            <a:lvl5pPr marL="2090936" indent="-232326" algn="l" eaLnBrk="0" hangingPunct="0">
              <a:spcBef>
                <a:spcPct val="30000"/>
              </a:spcBef>
              <a:defRPr sz="1200">
                <a:solidFill>
                  <a:schemeClr val="tx1"/>
                </a:solidFill>
                <a:latin typeface="Times New Roman" panose="02020603050405020304" pitchFamily="18" charset="0"/>
              </a:defRPr>
            </a:lvl5pPr>
            <a:lvl6pPr marL="2555588" indent="-232326"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D2A75FE-1463-4003-A2FE-F99CD5A58B5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47793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3059"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CB967D-E5BA-4B20-AFF0-557D8F58DA33}"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060"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3061"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A2C25F-983E-4CC3-AA2E-A5A0BBE3451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062" name="Rectangle 2"/>
          <p:cNvSpPr>
            <a:spLocks noGrp="1" noRot="1" noChangeAspect="1" noChangeArrowheads="1" noTextEdit="1"/>
          </p:cNvSpPr>
          <p:nvPr>
            <p:ph type="sldImg"/>
          </p:nvPr>
        </p:nvSpPr>
        <p:spPr>
          <a:xfrm>
            <a:off x="1114425" y="709613"/>
            <a:ext cx="4729163" cy="3548062"/>
          </a:xfrm>
          <a:ln/>
        </p:spPr>
      </p:sp>
      <p:sp>
        <p:nvSpPr>
          <p:cNvPr id="173063" name="Rectangle 3"/>
          <p:cNvSpPr>
            <a:spLocks noGrp="1" noChangeArrowheads="1"/>
          </p:cNvSpPr>
          <p:nvPr>
            <p:ph type="body" idx="1"/>
          </p:nvPr>
        </p:nvSpPr>
        <p:spPr>
          <a:xfrm>
            <a:off x="695485" y="4496166"/>
            <a:ext cx="5563870" cy="4258591"/>
          </a:xfrm>
          <a:noFill/>
        </p:spPr>
        <p:txBody>
          <a:bodyPr/>
          <a:lstStyle/>
          <a:p>
            <a:pPr eaLnBrk="1" hangingPunct="1"/>
            <a:endParaRPr lang="en-US" altLang="en-US" smtClean="0"/>
          </a:p>
        </p:txBody>
      </p:sp>
    </p:spTree>
    <p:extLst>
      <p:ext uri="{BB962C8B-B14F-4D97-AF65-F5344CB8AC3E}">
        <p14:creationId xmlns:p14="http://schemas.microsoft.com/office/powerpoint/2010/main" val="3229541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4083"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8BD1B7-4F8E-4696-BBCE-EBAC18D8DB4E}"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084"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4085"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2B3690-9010-4E64-AC4D-6C3F20B16C1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086" name="Rectangle 2"/>
          <p:cNvSpPr>
            <a:spLocks noGrp="1" noRot="1" noChangeAspect="1" noChangeArrowheads="1" noTextEdit="1"/>
          </p:cNvSpPr>
          <p:nvPr>
            <p:ph type="sldImg"/>
          </p:nvPr>
        </p:nvSpPr>
        <p:spPr>
          <a:xfrm>
            <a:off x="1114425" y="709613"/>
            <a:ext cx="4729163" cy="3548062"/>
          </a:xfrm>
          <a:ln/>
        </p:spPr>
      </p:sp>
      <p:sp>
        <p:nvSpPr>
          <p:cNvPr id="17408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57694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5107"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7DB7D7-AC56-4212-9238-E4FC3171F66B}"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108"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5109"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C28F39-8B97-4F03-AF7F-1CB82CB2B5A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110" name="Rectangle 2"/>
          <p:cNvSpPr>
            <a:spLocks noGrp="1" noRot="1" noChangeAspect="1" noChangeArrowheads="1" noTextEdit="1"/>
          </p:cNvSpPr>
          <p:nvPr>
            <p:ph type="sldImg"/>
          </p:nvPr>
        </p:nvSpPr>
        <p:spPr>
          <a:xfrm>
            <a:off x="1114425" y="709613"/>
            <a:ext cx="4729163" cy="3548062"/>
          </a:xfrm>
          <a:ln/>
        </p:spPr>
      </p:sp>
      <p:sp>
        <p:nvSpPr>
          <p:cNvPr id="175111"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4908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2035"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706BC7-1729-4820-A5B7-65855C3AABE2}"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036"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2037"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0C61B6-4FCD-487E-9B34-03EE890093E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038" name="Rectangle 2"/>
          <p:cNvSpPr>
            <a:spLocks noGrp="1" noRot="1" noChangeAspect="1" noChangeArrowheads="1" noTextEdit="1"/>
          </p:cNvSpPr>
          <p:nvPr>
            <p:ph type="sldImg"/>
          </p:nvPr>
        </p:nvSpPr>
        <p:spPr>
          <a:xfrm>
            <a:off x="1114425" y="709613"/>
            <a:ext cx="4729163" cy="3548062"/>
          </a:xfrm>
          <a:ln/>
        </p:spPr>
      </p:sp>
      <p:sp>
        <p:nvSpPr>
          <p:cNvPr id="172039"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27054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6131"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135974-B774-44CE-A223-1712BAA3A178}"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132"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6133"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7FA0D8-AF83-4D7D-8BC2-26FC2B3B375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134" name="Rectangle 2"/>
          <p:cNvSpPr>
            <a:spLocks noGrp="1" noRot="1" noChangeAspect="1" noChangeArrowheads="1" noTextEdit="1"/>
          </p:cNvSpPr>
          <p:nvPr>
            <p:ph type="sldImg"/>
          </p:nvPr>
        </p:nvSpPr>
        <p:spPr>
          <a:xfrm>
            <a:off x="1112838" y="709613"/>
            <a:ext cx="4733925" cy="3551237"/>
          </a:xfrm>
          <a:ln/>
        </p:spPr>
      </p:sp>
      <p:sp>
        <p:nvSpPr>
          <p:cNvPr id="176135" name="Rectangle 3"/>
          <p:cNvSpPr>
            <a:spLocks noGrp="1" noChangeArrowheads="1"/>
          </p:cNvSpPr>
          <p:nvPr>
            <p:ph type="body" idx="1"/>
          </p:nvPr>
        </p:nvSpPr>
        <p:spPr>
          <a:noFill/>
        </p:spPr>
        <p:txBody>
          <a:bodyPr/>
          <a:lstStyle/>
          <a:p>
            <a:pPr eaLnBrk="1" hangingPunct="1"/>
            <a:r>
              <a:rPr lang="en-US" altLang="en-US" smtClean="0"/>
              <a:t>So how does the technology work. Well before I go into the details of SFIL, lets talk about imprint technology in general. It had its genesis I suppose with the wax seals that the Chinese invested to authenticate documents, and the same thermoplastic process has been used in the past decade to make very high resolution lithography patterns – with Stephen Chou at Princeton leading the way. However, any thermal process is an absolute non starter in the CMOS industry since it makes accurate overlay impossible. The next alternative was to use a UV curable film spun onto the wafer, but now you have the challenge of moving a relative high viscosity material between the various patterns on the template, so Grant and SV came up with the idea of using a low viscosity monomer placed on the surface of the wafer.</a:t>
            </a:r>
          </a:p>
          <a:p>
            <a:pPr eaLnBrk="1" hangingPunct="1"/>
            <a:r>
              <a:rPr lang="en-US" altLang="en-US" smtClean="0"/>
              <a:t>This slides shows a schematic animation of the SFIL process:</a:t>
            </a:r>
          </a:p>
          <a:p>
            <a:pPr eaLnBrk="1" hangingPunct="1"/>
            <a:r>
              <a:rPr lang="en-US" altLang="en-US" smtClean="0"/>
              <a:t>Points to make – template is common with photolithography – smaller dimensions yes, but otherwise common to allow commercial supply – no membranes per previous NGL efforts</a:t>
            </a:r>
          </a:p>
          <a:p>
            <a:pPr eaLnBrk="1" hangingPunct="1"/>
            <a:r>
              <a:rPr lang="en-US" altLang="en-US" smtClean="0"/>
              <a:t>	- process leaves a very thin film which can be removed in an etch descum. ie the process is compatible with etch. Thus the upstream template and the down stream etch and compatible. Just replace the litho cell.</a:t>
            </a:r>
          </a:p>
          <a:p>
            <a:pPr eaLnBrk="1" hangingPunct="1"/>
            <a:r>
              <a:rPr lang="en-US" altLang="en-US" smtClean="0"/>
              <a:t>	- some application are whole wafer</a:t>
            </a:r>
          </a:p>
          <a:p>
            <a:pPr eaLnBrk="1" hangingPunct="1"/>
            <a:endParaRPr lang="en-US" altLang="en-US" smtClean="0"/>
          </a:p>
        </p:txBody>
      </p:sp>
    </p:spTree>
    <p:extLst>
      <p:ext uri="{BB962C8B-B14F-4D97-AF65-F5344CB8AC3E}">
        <p14:creationId xmlns:p14="http://schemas.microsoft.com/office/powerpoint/2010/main" val="1625819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5060" indent="-290408">
              <a:defRPr sz="2400">
                <a:solidFill>
                  <a:schemeClr val="tx1"/>
                </a:solidFill>
                <a:latin typeface="Times New Roman" panose="02020603050405020304" pitchFamily="18" charset="0"/>
              </a:defRPr>
            </a:lvl2pPr>
            <a:lvl3pPr marL="1161631" indent="-232326">
              <a:defRPr sz="2400">
                <a:solidFill>
                  <a:schemeClr val="tx1"/>
                </a:solidFill>
                <a:latin typeface="Times New Roman" panose="02020603050405020304" pitchFamily="18" charset="0"/>
              </a:defRPr>
            </a:lvl3pPr>
            <a:lvl4pPr marL="1626283" indent="-232326">
              <a:defRPr sz="2400">
                <a:solidFill>
                  <a:schemeClr val="tx1"/>
                </a:solidFill>
                <a:latin typeface="Times New Roman" panose="02020603050405020304" pitchFamily="18" charset="0"/>
              </a:defRPr>
            </a:lvl4pPr>
            <a:lvl5pPr marL="2090936" indent="-232326">
              <a:defRPr sz="2400">
                <a:solidFill>
                  <a:schemeClr val="tx1"/>
                </a:solidFill>
                <a:latin typeface="Times New Roman" panose="02020603050405020304" pitchFamily="18" charset="0"/>
              </a:defRPr>
            </a:lvl5pPr>
            <a:lvl6pPr marL="2555588" indent="-232326"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eaLnBrk="0" fontAlgn="base" hangingPunct="0">
              <a:spcBef>
                <a:spcPct val="0"/>
              </a:spcBef>
              <a:spcAft>
                <a:spcPct val="0"/>
              </a:spcAft>
              <a:defRPr sz="2400">
                <a:solidFill>
                  <a:schemeClr val="tx1"/>
                </a:solidFill>
                <a:latin typeface="Times New Roman" panose="02020603050405020304" pitchFamily="18" charset="0"/>
              </a:defRPr>
            </a:lvl9pPr>
          </a:lstStyle>
          <a:p>
            <a:fld id="{80452991-B735-4AA8-BF3B-124CD4705703}" type="slidenum">
              <a:rPr lang="en-US" altLang="en-US" sz="1200"/>
              <a:pPr/>
              <a:t>3</a:t>
            </a:fld>
            <a:endParaRPr lang="en-US" altLang="en-US" sz="120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84465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5060" indent="-290408">
              <a:defRPr sz="2400">
                <a:solidFill>
                  <a:schemeClr val="tx1"/>
                </a:solidFill>
                <a:latin typeface="Times New Roman" panose="02020603050405020304" pitchFamily="18" charset="0"/>
              </a:defRPr>
            </a:lvl2pPr>
            <a:lvl3pPr marL="1161631" indent="-232326">
              <a:defRPr sz="2400">
                <a:solidFill>
                  <a:schemeClr val="tx1"/>
                </a:solidFill>
                <a:latin typeface="Times New Roman" panose="02020603050405020304" pitchFamily="18" charset="0"/>
              </a:defRPr>
            </a:lvl3pPr>
            <a:lvl4pPr marL="1626283" indent="-232326">
              <a:defRPr sz="2400">
                <a:solidFill>
                  <a:schemeClr val="tx1"/>
                </a:solidFill>
                <a:latin typeface="Times New Roman" panose="02020603050405020304" pitchFamily="18" charset="0"/>
              </a:defRPr>
            </a:lvl4pPr>
            <a:lvl5pPr marL="2090936" indent="-232326">
              <a:defRPr sz="2400">
                <a:solidFill>
                  <a:schemeClr val="tx1"/>
                </a:solidFill>
                <a:latin typeface="Times New Roman" panose="02020603050405020304" pitchFamily="18" charset="0"/>
              </a:defRPr>
            </a:lvl5pPr>
            <a:lvl6pPr marL="2555588" indent="-232326"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eaLnBrk="0" fontAlgn="base" hangingPunct="0">
              <a:spcBef>
                <a:spcPct val="0"/>
              </a:spcBef>
              <a:spcAft>
                <a:spcPct val="0"/>
              </a:spcAft>
              <a:defRPr sz="2400">
                <a:solidFill>
                  <a:schemeClr val="tx1"/>
                </a:solidFill>
                <a:latin typeface="Times New Roman" panose="02020603050405020304" pitchFamily="18" charset="0"/>
              </a:defRPr>
            </a:lvl9pPr>
          </a:lstStyle>
          <a:p>
            <a:fld id="{D2AF7DE2-095D-479A-84E3-ED1CB35EBCAC}" type="slidenum">
              <a:rPr lang="en-US" altLang="en-US" sz="1200"/>
              <a:pPr/>
              <a:t>4</a:t>
            </a:fld>
            <a:endParaRPr lang="en-US" altLang="en-US" sz="120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4126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5060" indent="-290408">
              <a:defRPr sz="2400">
                <a:solidFill>
                  <a:schemeClr val="tx1"/>
                </a:solidFill>
                <a:latin typeface="Times New Roman" panose="02020603050405020304" pitchFamily="18" charset="0"/>
              </a:defRPr>
            </a:lvl2pPr>
            <a:lvl3pPr marL="1161631" indent="-232326">
              <a:defRPr sz="2400">
                <a:solidFill>
                  <a:schemeClr val="tx1"/>
                </a:solidFill>
                <a:latin typeface="Times New Roman" panose="02020603050405020304" pitchFamily="18" charset="0"/>
              </a:defRPr>
            </a:lvl3pPr>
            <a:lvl4pPr marL="1626283" indent="-232326">
              <a:defRPr sz="2400">
                <a:solidFill>
                  <a:schemeClr val="tx1"/>
                </a:solidFill>
                <a:latin typeface="Times New Roman" panose="02020603050405020304" pitchFamily="18" charset="0"/>
              </a:defRPr>
            </a:lvl4pPr>
            <a:lvl5pPr marL="2090936" indent="-232326">
              <a:defRPr sz="2400">
                <a:solidFill>
                  <a:schemeClr val="tx1"/>
                </a:solidFill>
                <a:latin typeface="Times New Roman" panose="02020603050405020304" pitchFamily="18" charset="0"/>
              </a:defRPr>
            </a:lvl5pPr>
            <a:lvl6pPr marL="2555588" indent="-232326"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eaLnBrk="0" fontAlgn="base" hangingPunct="0">
              <a:spcBef>
                <a:spcPct val="0"/>
              </a:spcBef>
              <a:spcAft>
                <a:spcPct val="0"/>
              </a:spcAft>
              <a:defRPr sz="2400">
                <a:solidFill>
                  <a:schemeClr val="tx1"/>
                </a:solidFill>
                <a:latin typeface="Times New Roman" panose="02020603050405020304" pitchFamily="18" charset="0"/>
              </a:defRPr>
            </a:lvl9pPr>
          </a:lstStyle>
          <a:p>
            <a:fld id="{484C8AC5-CC99-4A07-99D8-536092EA98F5}" type="slidenum">
              <a:rPr lang="en-US" altLang="en-US" sz="1200"/>
              <a:pPr/>
              <a:t>5</a:t>
            </a:fld>
            <a:endParaRPr lang="en-US" altLang="en-US" sz="120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8955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5060" indent="-290408">
              <a:defRPr sz="2400">
                <a:solidFill>
                  <a:schemeClr val="tx1"/>
                </a:solidFill>
                <a:latin typeface="Times New Roman" panose="02020603050405020304" pitchFamily="18" charset="0"/>
              </a:defRPr>
            </a:lvl2pPr>
            <a:lvl3pPr marL="1161631" indent="-232326">
              <a:defRPr sz="2400">
                <a:solidFill>
                  <a:schemeClr val="tx1"/>
                </a:solidFill>
                <a:latin typeface="Times New Roman" panose="02020603050405020304" pitchFamily="18" charset="0"/>
              </a:defRPr>
            </a:lvl3pPr>
            <a:lvl4pPr marL="1626283" indent="-232326">
              <a:defRPr sz="2400">
                <a:solidFill>
                  <a:schemeClr val="tx1"/>
                </a:solidFill>
                <a:latin typeface="Times New Roman" panose="02020603050405020304" pitchFamily="18" charset="0"/>
              </a:defRPr>
            </a:lvl4pPr>
            <a:lvl5pPr marL="2090936" indent="-232326">
              <a:defRPr sz="2400">
                <a:solidFill>
                  <a:schemeClr val="tx1"/>
                </a:solidFill>
                <a:latin typeface="Times New Roman" panose="02020603050405020304" pitchFamily="18" charset="0"/>
              </a:defRPr>
            </a:lvl5pPr>
            <a:lvl6pPr marL="2555588" indent="-232326"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eaLnBrk="0" fontAlgn="base" hangingPunct="0">
              <a:spcBef>
                <a:spcPct val="0"/>
              </a:spcBef>
              <a:spcAft>
                <a:spcPct val="0"/>
              </a:spcAft>
              <a:defRPr sz="2400">
                <a:solidFill>
                  <a:schemeClr val="tx1"/>
                </a:solidFill>
                <a:latin typeface="Times New Roman" panose="02020603050405020304" pitchFamily="18" charset="0"/>
              </a:defRPr>
            </a:lvl9pPr>
          </a:lstStyle>
          <a:p>
            <a:fld id="{06676D3F-BF00-41C8-9EEF-6E4B5715FA06}" type="slidenum">
              <a:rPr lang="en-US" altLang="en-US" sz="1200"/>
              <a:pPr/>
              <a:t>6</a:t>
            </a:fld>
            <a:endParaRPr lang="en-US" altLang="en-US" sz="1200"/>
          </a:p>
        </p:txBody>
      </p:sp>
      <p:sp>
        <p:nvSpPr>
          <p:cNvPr id="415747" name="Rectangle 2"/>
          <p:cNvSpPr>
            <a:spLocks noGrp="1" noRot="1" noChangeAspect="1" noChangeArrowheads="1" noTextEdit="1"/>
          </p:cNvSpPr>
          <p:nvPr>
            <p:ph type="sldImg"/>
          </p:nvPr>
        </p:nvSpPr>
        <p:spPr>
          <a:xfrm>
            <a:off x="1149350" y="698500"/>
            <a:ext cx="4654550" cy="3492500"/>
          </a:xfrm>
          <a:ln/>
        </p:spPr>
      </p:sp>
      <p:sp>
        <p:nvSpPr>
          <p:cNvPr id="4157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9082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5060" indent="-290408">
              <a:defRPr sz="2400">
                <a:solidFill>
                  <a:schemeClr val="tx1"/>
                </a:solidFill>
                <a:latin typeface="Times New Roman" panose="02020603050405020304" pitchFamily="18" charset="0"/>
              </a:defRPr>
            </a:lvl2pPr>
            <a:lvl3pPr marL="1161631" indent="-232326">
              <a:defRPr sz="2400">
                <a:solidFill>
                  <a:schemeClr val="tx1"/>
                </a:solidFill>
                <a:latin typeface="Times New Roman" panose="02020603050405020304" pitchFamily="18" charset="0"/>
              </a:defRPr>
            </a:lvl3pPr>
            <a:lvl4pPr marL="1626283" indent="-232326">
              <a:defRPr sz="2400">
                <a:solidFill>
                  <a:schemeClr val="tx1"/>
                </a:solidFill>
                <a:latin typeface="Times New Roman" panose="02020603050405020304" pitchFamily="18" charset="0"/>
              </a:defRPr>
            </a:lvl4pPr>
            <a:lvl5pPr marL="2090936" indent="-232326">
              <a:defRPr sz="2400">
                <a:solidFill>
                  <a:schemeClr val="tx1"/>
                </a:solidFill>
                <a:latin typeface="Times New Roman" panose="02020603050405020304" pitchFamily="18" charset="0"/>
              </a:defRPr>
            </a:lvl5pPr>
            <a:lvl6pPr marL="2555588" indent="-232326"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eaLnBrk="0" fontAlgn="base" hangingPunct="0">
              <a:spcBef>
                <a:spcPct val="0"/>
              </a:spcBef>
              <a:spcAft>
                <a:spcPct val="0"/>
              </a:spcAft>
              <a:defRPr sz="2400">
                <a:solidFill>
                  <a:schemeClr val="tx1"/>
                </a:solidFill>
                <a:latin typeface="Times New Roman" panose="02020603050405020304" pitchFamily="18" charset="0"/>
              </a:defRPr>
            </a:lvl9pPr>
          </a:lstStyle>
          <a:p>
            <a:fld id="{CE1CFD36-0BB6-4096-9621-9740EED412B6}" type="slidenum">
              <a:rPr lang="en-US" altLang="en-US" sz="1200"/>
              <a:pPr/>
              <a:t>7</a:t>
            </a:fld>
            <a:endParaRPr lang="en-US" altLang="en-US" sz="120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2635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5060" indent="-290408">
              <a:defRPr sz="2400">
                <a:solidFill>
                  <a:schemeClr val="tx1"/>
                </a:solidFill>
                <a:latin typeface="Times New Roman" panose="02020603050405020304" pitchFamily="18" charset="0"/>
              </a:defRPr>
            </a:lvl2pPr>
            <a:lvl3pPr marL="1161631" indent="-232326">
              <a:defRPr sz="2400">
                <a:solidFill>
                  <a:schemeClr val="tx1"/>
                </a:solidFill>
                <a:latin typeface="Times New Roman" panose="02020603050405020304" pitchFamily="18" charset="0"/>
              </a:defRPr>
            </a:lvl3pPr>
            <a:lvl4pPr marL="1626283" indent="-232326">
              <a:defRPr sz="2400">
                <a:solidFill>
                  <a:schemeClr val="tx1"/>
                </a:solidFill>
                <a:latin typeface="Times New Roman" panose="02020603050405020304" pitchFamily="18" charset="0"/>
              </a:defRPr>
            </a:lvl4pPr>
            <a:lvl5pPr marL="2090936" indent="-232326">
              <a:defRPr sz="2400">
                <a:solidFill>
                  <a:schemeClr val="tx1"/>
                </a:solidFill>
                <a:latin typeface="Times New Roman" panose="02020603050405020304" pitchFamily="18" charset="0"/>
              </a:defRPr>
            </a:lvl5pPr>
            <a:lvl6pPr marL="2555588" indent="-232326"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eaLnBrk="0" fontAlgn="base" hangingPunct="0">
              <a:spcBef>
                <a:spcPct val="0"/>
              </a:spcBef>
              <a:spcAft>
                <a:spcPct val="0"/>
              </a:spcAft>
              <a:defRPr sz="2400">
                <a:solidFill>
                  <a:schemeClr val="tx1"/>
                </a:solidFill>
                <a:latin typeface="Times New Roman" panose="02020603050405020304" pitchFamily="18" charset="0"/>
              </a:defRPr>
            </a:lvl9pPr>
          </a:lstStyle>
          <a:p>
            <a:fld id="{0E1DE050-BD2B-46B5-818B-DC09BA2178CD}" type="slidenum">
              <a:rPr lang="en-US" altLang="en-US" sz="1200"/>
              <a:pPr/>
              <a:t>8</a:t>
            </a:fld>
            <a:endParaRPr lang="en-US" altLang="en-US" sz="120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00802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5060" indent="-290408">
              <a:defRPr sz="2400">
                <a:solidFill>
                  <a:schemeClr val="tx1"/>
                </a:solidFill>
                <a:latin typeface="Times New Roman" panose="02020603050405020304" pitchFamily="18" charset="0"/>
              </a:defRPr>
            </a:lvl2pPr>
            <a:lvl3pPr marL="1161631" indent="-232326">
              <a:defRPr sz="2400">
                <a:solidFill>
                  <a:schemeClr val="tx1"/>
                </a:solidFill>
                <a:latin typeface="Times New Roman" panose="02020603050405020304" pitchFamily="18" charset="0"/>
              </a:defRPr>
            </a:lvl3pPr>
            <a:lvl4pPr marL="1626283" indent="-232326">
              <a:defRPr sz="2400">
                <a:solidFill>
                  <a:schemeClr val="tx1"/>
                </a:solidFill>
                <a:latin typeface="Times New Roman" panose="02020603050405020304" pitchFamily="18" charset="0"/>
              </a:defRPr>
            </a:lvl4pPr>
            <a:lvl5pPr marL="2090936" indent="-232326">
              <a:defRPr sz="2400">
                <a:solidFill>
                  <a:schemeClr val="tx1"/>
                </a:solidFill>
                <a:latin typeface="Times New Roman" panose="02020603050405020304" pitchFamily="18" charset="0"/>
              </a:defRPr>
            </a:lvl5pPr>
            <a:lvl6pPr marL="2555588" indent="-232326"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eaLnBrk="0" fontAlgn="base" hangingPunct="0">
              <a:spcBef>
                <a:spcPct val="0"/>
              </a:spcBef>
              <a:spcAft>
                <a:spcPct val="0"/>
              </a:spcAft>
              <a:defRPr sz="2400">
                <a:solidFill>
                  <a:schemeClr val="tx1"/>
                </a:solidFill>
                <a:latin typeface="Times New Roman" panose="02020603050405020304" pitchFamily="18" charset="0"/>
              </a:defRPr>
            </a:lvl9pPr>
          </a:lstStyle>
          <a:p>
            <a:fld id="{1CB2E912-7D62-4DE6-AF6C-2BE143C3B960}" type="slidenum">
              <a:rPr lang="en-US" altLang="en-US" sz="1200"/>
              <a:pPr/>
              <a:t>9</a:t>
            </a:fld>
            <a:endParaRPr lang="en-US" altLang="en-US" sz="120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1994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5060" indent="-290408">
              <a:defRPr sz="2400">
                <a:solidFill>
                  <a:schemeClr val="tx1"/>
                </a:solidFill>
                <a:latin typeface="Times New Roman" panose="02020603050405020304" pitchFamily="18" charset="0"/>
              </a:defRPr>
            </a:lvl2pPr>
            <a:lvl3pPr marL="1161631" indent="-232326">
              <a:defRPr sz="2400">
                <a:solidFill>
                  <a:schemeClr val="tx1"/>
                </a:solidFill>
                <a:latin typeface="Times New Roman" panose="02020603050405020304" pitchFamily="18" charset="0"/>
              </a:defRPr>
            </a:lvl3pPr>
            <a:lvl4pPr marL="1626283" indent="-232326">
              <a:defRPr sz="2400">
                <a:solidFill>
                  <a:schemeClr val="tx1"/>
                </a:solidFill>
                <a:latin typeface="Times New Roman" panose="02020603050405020304" pitchFamily="18" charset="0"/>
              </a:defRPr>
            </a:lvl4pPr>
            <a:lvl5pPr marL="2090936" indent="-232326">
              <a:defRPr sz="2400">
                <a:solidFill>
                  <a:schemeClr val="tx1"/>
                </a:solidFill>
                <a:latin typeface="Times New Roman" panose="02020603050405020304" pitchFamily="18" charset="0"/>
              </a:defRPr>
            </a:lvl5pPr>
            <a:lvl6pPr marL="2555588" indent="-232326" eaLnBrk="0" fontAlgn="base" hangingPunct="0">
              <a:spcBef>
                <a:spcPct val="0"/>
              </a:spcBef>
              <a:spcAft>
                <a:spcPct val="0"/>
              </a:spcAft>
              <a:defRPr sz="2400">
                <a:solidFill>
                  <a:schemeClr val="tx1"/>
                </a:solidFill>
                <a:latin typeface="Times New Roman" panose="02020603050405020304" pitchFamily="18" charset="0"/>
              </a:defRPr>
            </a:lvl6pPr>
            <a:lvl7pPr marL="3020240" indent="-232326" eaLnBrk="0" fontAlgn="base" hangingPunct="0">
              <a:spcBef>
                <a:spcPct val="0"/>
              </a:spcBef>
              <a:spcAft>
                <a:spcPct val="0"/>
              </a:spcAft>
              <a:defRPr sz="2400">
                <a:solidFill>
                  <a:schemeClr val="tx1"/>
                </a:solidFill>
                <a:latin typeface="Times New Roman" panose="02020603050405020304" pitchFamily="18" charset="0"/>
              </a:defRPr>
            </a:lvl7pPr>
            <a:lvl8pPr marL="3484893" indent="-232326" eaLnBrk="0" fontAlgn="base" hangingPunct="0">
              <a:spcBef>
                <a:spcPct val="0"/>
              </a:spcBef>
              <a:spcAft>
                <a:spcPct val="0"/>
              </a:spcAft>
              <a:defRPr sz="2400">
                <a:solidFill>
                  <a:schemeClr val="tx1"/>
                </a:solidFill>
                <a:latin typeface="Times New Roman" panose="02020603050405020304" pitchFamily="18" charset="0"/>
              </a:defRPr>
            </a:lvl8pPr>
            <a:lvl9pPr marL="3949545" indent="-232326" eaLnBrk="0" fontAlgn="base" hangingPunct="0">
              <a:spcBef>
                <a:spcPct val="0"/>
              </a:spcBef>
              <a:spcAft>
                <a:spcPct val="0"/>
              </a:spcAft>
              <a:defRPr sz="2400">
                <a:solidFill>
                  <a:schemeClr val="tx1"/>
                </a:solidFill>
                <a:latin typeface="Times New Roman" panose="02020603050405020304" pitchFamily="18" charset="0"/>
              </a:defRPr>
            </a:lvl9pPr>
          </a:lstStyle>
          <a:p>
            <a:fld id="{A540B758-03BE-4D63-ABA3-781D5FC99BAC}" type="slidenum">
              <a:rPr lang="en-US" altLang="en-US" sz="1200"/>
              <a:pPr/>
              <a:t>10</a:t>
            </a:fld>
            <a:endParaRPr lang="en-US" altLang="en-US" sz="120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97588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959344"/>
      </p:ext>
    </p:extLst>
  </p:cSld>
  <p:clrMapOvr>
    <a:masterClrMapping/>
  </p:clrMapOvr>
  <p:transition spd="slow">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solidFill>
                  <a:prstClr val="black"/>
                </a:solidFill>
              </a:rPr>
              <a:pPr/>
              <a:t>10/1/2018</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595455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B5274F97-0F13-42E5-9A1D-07478243785D}" type="slidenum">
              <a:rPr lang="nl-BE" smtClean="0"/>
              <a:t>‹#›</a:t>
            </a:fld>
            <a:endParaRPr lang="nl-BE" dirty="0"/>
          </a:p>
        </p:txBody>
      </p:sp>
    </p:spTree>
    <p:extLst>
      <p:ext uri="{BB962C8B-B14F-4D97-AF65-F5344CB8AC3E}">
        <p14:creationId xmlns:p14="http://schemas.microsoft.com/office/powerpoint/2010/main" val="29167209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405089394"/>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4929157"/>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685800" y="228600"/>
            <a:ext cx="7772400" cy="609600"/>
          </a:xfrm>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68617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53425" cy="59372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30774287"/>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UTlogo"/>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8342313" y="6345238"/>
            <a:ext cx="685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8"/>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TextBox 5"/>
          <p:cNvSpPr txBox="1"/>
          <p:nvPr userDrawn="1"/>
        </p:nvSpPr>
        <p:spPr>
          <a:xfrm>
            <a:off x="216508" y="6446994"/>
            <a:ext cx="261366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ChE</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384T / 323</a:t>
            </a:r>
          </a:p>
        </p:txBody>
      </p:sp>
    </p:spTree>
    <p:extLst>
      <p:ext uri="{BB962C8B-B14F-4D97-AF65-F5344CB8AC3E}">
        <p14:creationId xmlns:p14="http://schemas.microsoft.com/office/powerpoint/2010/main" val="107826336"/>
      </p:ext>
    </p:extLst>
  </p:cSld>
  <p:clrMap bg1="lt1" tx1="dk1" bg2="lt2" tx2="dk2" accent1="accent1" accent2="accent2" accent3="accent3" accent4="accent4" accent5="accent5" accent6="accent6" hlink="hlink" folHlink="folHlink"/>
  <p:sldLayoutIdLst>
    <p:sldLayoutId id="2147484261" r:id="rId1"/>
    <p:sldLayoutId id="2147484268" r:id="rId2"/>
    <p:sldLayoutId id="2147484269" r:id="rId3"/>
    <p:sldLayoutId id="2147484270" r:id="rId4"/>
    <p:sldLayoutId id="2147484272" r:id="rId5"/>
    <p:sldLayoutId id="2147484277" r:id="rId6"/>
    <p:sldLayoutId id="2147484278" r:id="rId7"/>
  </p:sldLayoutIdLst>
  <p:transition spd="slow">
    <p:wipe dir="r"/>
  </p:transition>
  <p:timing>
    <p:tnLst>
      <p:par>
        <p:cTn id="1" dur="indefinite" restart="never" nodeType="tmRoot"/>
      </p:par>
    </p:tnLst>
  </p:timing>
  <p:txStyles>
    <p:title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p:titleStyle>
    <p:bodyStyle>
      <a:lvl1pPr marL="342900" indent="-342900" algn="l" rtl="0" eaLnBrk="0" fontAlgn="base" hangingPunct="0">
        <a:spcBef>
          <a:spcPct val="20000"/>
        </a:spcBef>
        <a:spcAft>
          <a:spcPct val="0"/>
        </a:spcAft>
        <a:buClr>
          <a:srgbClr val="CC3300"/>
        </a:buClr>
        <a:buFont typeface="Webdings" pitchFamily="18" charset="2"/>
        <a:buChar char="4"/>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0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a:solidFill>
            <a:schemeClr val="tx1"/>
          </a:solidFill>
          <a:latin typeface="+mn-lt"/>
        </a:defRPr>
      </a:lvl3pPr>
      <a:lvl4pPr marL="1600200" indent="-228600" algn="l" rtl="0" eaLnBrk="0" fontAlgn="base" hangingPunct="0">
        <a:spcBef>
          <a:spcPct val="20000"/>
        </a:spcBef>
        <a:spcAft>
          <a:spcPct val="0"/>
        </a:spcAft>
        <a:buClr>
          <a:srgbClr val="CC3300"/>
        </a:buClr>
        <a:buChar char="–"/>
        <a:defRPr sz="16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6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37.emf"/><Relationship Id="rId4"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4.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wmf"/><Relationship Id="rId5" Type="http://schemas.openxmlformats.org/officeDocument/2006/relationships/image" Target="../media/image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1.wmf"/><Relationship Id="rId3" Type="http://schemas.openxmlformats.org/officeDocument/2006/relationships/notesSlide" Target="../notesSlides/notesSlide4.xml"/><Relationship Id="rId7" Type="http://schemas.openxmlformats.org/officeDocument/2006/relationships/image" Target="../media/image8.wmf"/><Relationship Id="rId12"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0.wmf"/><Relationship Id="rId5" Type="http://schemas.openxmlformats.org/officeDocument/2006/relationships/image" Target="../media/image7.emf"/><Relationship Id="rId15" Type="http://schemas.openxmlformats.org/officeDocument/2006/relationships/image" Target="../media/image12.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9.wmf"/><Relationship Id="rId1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18.wmf"/><Relationship Id="rId3" Type="http://schemas.openxmlformats.org/officeDocument/2006/relationships/notesSlide" Target="../notesSlides/notesSlide6.xml"/><Relationship Id="rId7" Type="http://schemas.openxmlformats.org/officeDocument/2006/relationships/image" Target="../media/image15.wmf"/><Relationship Id="rId12"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image" Target="../media/image17.wmf"/><Relationship Id="rId5" Type="http://schemas.openxmlformats.org/officeDocument/2006/relationships/image" Target="../media/image14.emf"/><Relationship Id="rId15" Type="http://schemas.openxmlformats.org/officeDocument/2006/relationships/image" Target="../media/image19.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6.wmf"/><Relationship Id="rId14"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76600" y="254699"/>
            <a:ext cx="2743200" cy="85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a:lstStyle>
          <a:p>
            <a:r>
              <a:rPr lang="en-US" sz="4800" kern="0" dirty="0">
                <a:latin typeface="Arial"/>
              </a:rPr>
              <a:t>Lecture </a:t>
            </a:r>
            <a:r>
              <a:rPr lang="en-US" sz="4800" kern="0" dirty="0" smtClean="0">
                <a:latin typeface="Arial"/>
              </a:rPr>
              <a:t>9</a:t>
            </a:r>
            <a:endParaRPr lang="en-US" sz="4800" kern="0" dirty="0">
              <a:latin typeface="Arial"/>
            </a:endParaRPr>
          </a:p>
        </p:txBody>
      </p:sp>
      <p:sp>
        <p:nvSpPr>
          <p:cNvPr id="5" name="Subtitle 2"/>
          <p:cNvSpPr txBox="1">
            <a:spLocks/>
          </p:cNvSpPr>
          <p:nvPr/>
        </p:nvSpPr>
        <p:spPr bwMode="auto">
          <a:xfrm>
            <a:off x="381000" y="1418556"/>
            <a:ext cx="8686800" cy="57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Font typeface="Webdings" pitchFamily="18" charset="2"/>
              <a:buChar char="4"/>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4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sz="2000">
                <a:solidFill>
                  <a:schemeClr val="tx1"/>
                </a:solidFill>
                <a:latin typeface="+mn-lt"/>
              </a:defRPr>
            </a:lvl3pPr>
            <a:lvl4pPr marL="1600200" indent="-228600" algn="l" rtl="0" eaLnBrk="0" fontAlgn="base" hangingPunct="0">
              <a:spcBef>
                <a:spcPct val="20000"/>
              </a:spcBef>
              <a:spcAft>
                <a:spcPct val="0"/>
              </a:spcAft>
              <a:buClr>
                <a:srgbClr val="CC3300"/>
              </a:buClr>
              <a:buChar char="–"/>
              <a:defRPr sz="18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8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9pPr>
          </a:lstStyle>
          <a:p>
            <a:pPr marL="0" indent="0">
              <a:buNone/>
            </a:pPr>
            <a:r>
              <a:rPr lang="en-US" kern="0" dirty="0">
                <a:solidFill>
                  <a:srgbClr val="000000"/>
                </a:solidFill>
                <a:latin typeface="Arial"/>
              </a:rPr>
              <a:t>Chemical Engineering for Micro/Nano Fabrication</a:t>
            </a:r>
          </a:p>
          <a:p>
            <a:endParaRPr lang="en-US" kern="0" dirty="0">
              <a:solidFill>
                <a:srgbClr val="000000"/>
              </a:solidFill>
              <a:latin typeface="Arial"/>
            </a:endParaRPr>
          </a:p>
          <a:p>
            <a:endParaRPr lang="en-US" kern="0" dirty="0">
              <a:solidFill>
                <a:srgbClr val="000000"/>
              </a:solidFill>
              <a:latin typeface="Arial"/>
            </a:endParaRPr>
          </a:p>
        </p:txBody>
      </p:sp>
      <p:pic>
        <p:nvPicPr>
          <p:cNvPr id="8" name="Picture 16" descr="grim%20re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14600"/>
            <a:ext cx="3505200" cy="3070417"/>
          </a:xfrm>
          <a:prstGeom prst="rect">
            <a:avLst/>
          </a:prstGeom>
          <a:noFill/>
          <a:ln w="57150">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sp>
        <p:nvSpPr>
          <p:cNvPr id="2" name="TextBox 1"/>
          <p:cNvSpPr txBox="1"/>
          <p:nvPr/>
        </p:nvSpPr>
        <p:spPr>
          <a:xfrm>
            <a:off x="3810000" y="5715000"/>
            <a:ext cx="2057400" cy="523220"/>
          </a:xfrm>
          <a:prstGeom prst="rect">
            <a:avLst/>
          </a:prstGeom>
          <a:noFill/>
        </p:spPr>
        <p:txBody>
          <a:bodyPr wrap="square" rtlCol="0">
            <a:spAutoFit/>
          </a:bodyPr>
          <a:lstStyle/>
          <a:p>
            <a:r>
              <a:rPr lang="en-US" dirty="0" smtClean="0"/>
              <a:t>157 nm</a:t>
            </a:r>
            <a:endParaRPr lang="en-US" dirty="0"/>
          </a:p>
        </p:txBody>
      </p:sp>
    </p:spTree>
    <p:extLst>
      <p:ext uri="{BB962C8B-B14F-4D97-AF65-F5344CB8AC3E}">
        <p14:creationId xmlns:p14="http://schemas.microsoft.com/office/powerpoint/2010/main" val="249415968"/>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22914" name="Slide Number Placeholder 1"/>
          <p:cNvSpPr>
            <a:spLocks noGrp="1"/>
          </p:cNvSpPr>
          <p:nvPr>
            <p:ph type="sldNum" sz="quarter" idx="4294967295"/>
          </p:nvPr>
        </p:nvSpPr>
        <p:spPr>
          <a:xfrm>
            <a:off x="628650" y="6356351"/>
            <a:ext cx="2057400" cy="365125"/>
          </a:xfrm>
          <a:prstGeom prst="rect">
            <a:avLst/>
          </a:prstGeo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67594B3-0BAB-4E37-B78D-F1544EC07244}" type="slidenum">
              <a:rPr lang="en-US" altLang="zh-TW" sz="1400">
                <a:solidFill>
                  <a:srgbClr val="CC6600"/>
                </a:solidFill>
              </a:rPr>
              <a:pPr/>
              <a:t>10</a:t>
            </a:fld>
            <a:endParaRPr lang="en-US" altLang="zh-TW" sz="1400">
              <a:solidFill>
                <a:srgbClr val="CC6600"/>
              </a:solidFill>
            </a:endParaRPr>
          </a:p>
        </p:txBody>
      </p:sp>
      <p:pic>
        <p:nvPicPr>
          <p:cNvPr id="422915" name="Picture 2" descr="PPT11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31838"/>
            <a:ext cx="3733800" cy="3733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Text Box 3"/>
          <p:cNvSpPr txBox="1">
            <a:spLocks noChangeArrowheads="1"/>
          </p:cNvSpPr>
          <p:nvPr/>
        </p:nvSpPr>
        <p:spPr bwMode="auto">
          <a:xfrm>
            <a:off x="1295400" y="152400"/>
            <a:ext cx="7315200" cy="5794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en-US" sz="3200" b="1" i="1" dirty="0">
                <a:solidFill>
                  <a:srgbClr val="3333FF"/>
                </a:solidFill>
                <a:effectLst>
                  <a:outerShdw blurRad="38100" dist="38100" dir="2700000" algn="tl">
                    <a:srgbClr val="000000"/>
                  </a:outerShdw>
                </a:effectLst>
                <a:latin typeface="Lucida Sans Unicode" panose="020B0602030504020204" pitchFamily="34" charset="0"/>
                <a:cs typeface="Lucida Sans Unicode" panose="020B0602030504020204" pitchFamily="34" charset="0"/>
              </a:rPr>
              <a:t>Images in UT 157nm Resists</a:t>
            </a:r>
          </a:p>
        </p:txBody>
      </p:sp>
      <p:pic>
        <p:nvPicPr>
          <p:cNvPr id="422917" name="Picture 4" descr="PPT11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25" y="844550"/>
            <a:ext cx="4678363"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918" name="Text Box 5"/>
          <p:cNvSpPr txBox="1">
            <a:spLocks noChangeArrowheads="1"/>
          </p:cNvSpPr>
          <p:nvPr/>
        </p:nvSpPr>
        <p:spPr bwMode="auto">
          <a:xfrm>
            <a:off x="2286000" y="1219200"/>
            <a:ext cx="91440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a:solidFill>
                  <a:srgbClr val="FFFFFF"/>
                </a:solidFill>
                <a:cs typeface="Times New Roman" panose="02020603050405020304" pitchFamily="18" charset="0"/>
              </a:rPr>
              <a:t>70nm</a:t>
            </a:r>
          </a:p>
        </p:txBody>
      </p:sp>
      <p:pic>
        <p:nvPicPr>
          <p:cNvPr id="422919" name="Picture 6" descr="PPT11D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463" y="3276600"/>
            <a:ext cx="4876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920" name="Text Box 7"/>
          <p:cNvSpPr txBox="1">
            <a:spLocks noChangeArrowheads="1"/>
          </p:cNvSpPr>
          <p:nvPr/>
        </p:nvSpPr>
        <p:spPr bwMode="auto">
          <a:xfrm>
            <a:off x="5638800" y="4038600"/>
            <a:ext cx="1722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b="1">
                <a:solidFill>
                  <a:srgbClr val="CCFFCC"/>
                </a:solidFill>
                <a:cs typeface="Times New Roman" panose="02020603050405020304" pitchFamily="18" charset="0"/>
              </a:rPr>
              <a:t>85nm</a:t>
            </a:r>
          </a:p>
        </p:txBody>
      </p:sp>
      <p:pic>
        <p:nvPicPr>
          <p:cNvPr id="422921" name="Picture 8" descr="PPT11D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276600"/>
            <a:ext cx="3378200" cy="323056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22" name="Text Box 9"/>
          <p:cNvSpPr txBox="1">
            <a:spLocks noChangeArrowheads="1"/>
          </p:cNvSpPr>
          <p:nvPr/>
        </p:nvSpPr>
        <p:spPr bwMode="auto">
          <a:xfrm rot="1952043">
            <a:off x="1012825" y="5334000"/>
            <a:ext cx="182880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a:solidFill>
                  <a:srgbClr val="CCFFCC"/>
                </a:solidFill>
                <a:cs typeface="Times New Roman" panose="02020603050405020304" pitchFamily="18" charset="0"/>
              </a:rPr>
              <a:t>90nm</a:t>
            </a:r>
          </a:p>
        </p:txBody>
      </p:sp>
      <p:pic>
        <p:nvPicPr>
          <p:cNvPr id="422923" name="Picture 10" descr="W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37338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24" name="Text Box 11"/>
          <p:cNvSpPr txBox="1">
            <a:spLocks noChangeArrowheads="1"/>
          </p:cNvSpPr>
          <p:nvPr/>
        </p:nvSpPr>
        <p:spPr bwMode="auto">
          <a:xfrm>
            <a:off x="4114800" y="4953000"/>
            <a:ext cx="91440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a:solidFill>
                  <a:srgbClr val="FFFFFF"/>
                </a:solidFill>
                <a:cs typeface="Times New Roman" panose="02020603050405020304" pitchFamily="18" charset="0"/>
              </a:rPr>
              <a:t>60nm</a:t>
            </a:r>
          </a:p>
        </p:txBody>
      </p:sp>
      <p:sp>
        <p:nvSpPr>
          <p:cNvPr id="319500" name="Text Box 12"/>
          <p:cNvSpPr txBox="1">
            <a:spLocks noChangeArrowheads="1"/>
          </p:cNvSpPr>
          <p:nvPr/>
        </p:nvSpPr>
        <p:spPr bwMode="auto">
          <a:xfrm>
            <a:off x="533400" y="2438400"/>
            <a:ext cx="8153400" cy="1368425"/>
          </a:xfrm>
          <a:prstGeom prst="rect">
            <a:avLst/>
          </a:prstGeom>
          <a:solidFill>
            <a:srgbClr val="0000FF"/>
          </a:solidFill>
          <a:ln w="57150">
            <a:solidFill>
              <a:srgbClr val="FFFF00"/>
            </a:solidFill>
            <a:miter lim="800000"/>
            <a:headEnd/>
            <a:tailEnd/>
          </a:ln>
          <a:effectLst>
            <a:outerShdw dist="107763"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4000">
                <a:solidFill>
                  <a:srgbClr val="FFFF00"/>
                </a:solidFill>
                <a:cs typeface="Times New Roman" panose="02020603050405020304" pitchFamily="18" charset="0"/>
              </a:rPr>
              <a:t>Issues include: Pace, Resist, Pellicles, CaF</a:t>
            </a:r>
            <a:r>
              <a:rPr lang="en-US" altLang="en-US" sz="4000" baseline="-25000">
                <a:solidFill>
                  <a:srgbClr val="FFFF00"/>
                </a:solidFill>
                <a:cs typeface="Times New Roman" panose="02020603050405020304" pitchFamily="18" charset="0"/>
              </a:rPr>
              <a:t>2</a:t>
            </a:r>
            <a:r>
              <a:rPr lang="en-US" altLang="en-US" sz="4000">
                <a:solidFill>
                  <a:srgbClr val="FFFF00"/>
                </a:solidFill>
                <a:cs typeface="Times New Roman" panose="02020603050405020304" pitchFamily="18" charset="0"/>
              </a:rPr>
              <a:t>, Birefringence, Cost, etc.</a:t>
            </a:r>
          </a:p>
        </p:txBody>
      </p:sp>
      <p:sp>
        <p:nvSpPr>
          <p:cNvPr id="319501" name="Text Box 13"/>
          <p:cNvSpPr txBox="1">
            <a:spLocks noChangeArrowheads="1"/>
          </p:cNvSpPr>
          <p:nvPr/>
        </p:nvSpPr>
        <p:spPr bwMode="auto">
          <a:xfrm>
            <a:off x="533400" y="1295400"/>
            <a:ext cx="8229600" cy="2573338"/>
          </a:xfrm>
          <a:prstGeom prst="rect">
            <a:avLst/>
          </a:prstGeom>
          <a:solidFill>
            <a:srgbClr val="0000FF"/>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endParaRPr lang="en-US" altLang="en-US" sz="1200" dirty="0">
              <a:solidFill>
                <a:srgbClr val="FFFF00"/>
              </a:solidFill>
              <a:effectLst>
                <a:outerShdw blurRad="38100" dist="38100" dir="2700000" algn="tl">
                  <a:srgbClr val="000000"/>
                </a:outerShdw>
              </a:effectLst>
              <a:cs typeface="Times New Roman" panose="02020603050405020304" pitchFamily="18" charset="0"/>
            </a:endParaRPr>
          </a:p>
          <a:p>
            <a:pPr eaLnBrk="1" hangingPunct="1">
              <a:spcBef>
                <a:spcPct val="50000"/>
              </a:spcBef>
              <a:defRPr/>
            </a:pPr>
            <a:r>
              <a:rPr lang="en-US" altLang="en-US" sz="6600" dirty="0">
                <a:solidFill>
                  <a:srgbClr val="FFFF00"/>
                </a:solidFill>
                <a:effectLst>
                  <a:outerShdw blurRad="38100" dist="38100" dir="2700000" algn="tl">
                    <a:srgbClr val="000000"/>
                  </a:outerShdw>
                </a:effectLst>
                <a:cs typeface="Times New Roman" panose="02020603050405020304" pitchFamily="18" charset="0"/>
              </a:rPr>
              <a:t>   </a:t>
            </a:r>
            <a:r>
              <a:rPr lang="en-US" altLang="en-US" sz="6000" dirty="0">
                <a:solidFill>
                  <a:srgbClr val="FFFF00"/>
                </a:solidFill>
                <a:effectLst>
                  <a:outerShdw blurRad="38100" dist="38100" dir="2700000" algn="tl">
                    <a:srgbClr val="000000"/>
                  </a:outerShdw>
                </a:effectLst>
                <a:cs typeface="Times New Roman" panose="02020603050405020304" pitchFamily="18" charset="0"/>
              </a:rPr>
              <a:t>Intel  Announcement</a:t>
            </a:r>
            <a:endParaRPr lang="en-US" altLang="en-US" sz="6600" dirty="0">
              <a:solidFill>
                <a:srgbClr val="FFFF00"/>
              </a:solidFill>
              <a:effectLst>
                <a:outerShdw blurRad="38100" dist="38100" dir="2700000" algn="tl">
                  <a:srgbClr val="000000"/>
                </a:outerShdw>
              </a:effectLst>
              <a:cs typeface="Times New Roman" panose="02020603050405020304" pitchFamily="18" charset="0"/>
            </a:endParaRPr>
          </a:p>
          <a:p>
            <a:pPr eaLnBrk="1" hangingPunct="1">
              <a:spcBef>
                <a:spcPct val="50000"/>
              </a:spcBef>
              <a:defRPr/>
            </a:pPr>
            <a:endParaRPr lang="en-US" altLang="en-US" sz="3200" dirty="0">
              <a:solidFill>
                <a:srgbClr val="FFFF00"/>
              </a:solidFill>
              <a:effectLst>
                <a:outerShdw blurRad="38100" dist="38100" dir="2700000" algn="tl">
                  <a:srgbClr val="000000"/>
                </a:outerShdw>
              </a:effectLst>
              <a:cs typeface="Times New Roman" panose="02020603050405020304" pitchFamily="18" charset="0"/>
            </a:endParaRPr>
          </a:p>
        </p:txBody>
      </p:sp>
      <p:grpSp>
        <p:nvGrpSpPr>
          <p:cNvPr id="319502" name="Group 14"/>
          <p:cNvGrpSpPr>
            <a:grpSpLocks/>
          </p:cNvGrpSpPr>
          <p:nvPr/>
        </p:nvGrpSpPr>
        <p:grpSpPr bwMode="auto">
          <a:xfrm>
            <a:off x="381000" y="1219988"/>
            <a:ext cx="8458200" cy="3048000"/>
            <a:chOff x="384" y="768"/>
            <a:chExt cx="5088" cy="1920"/>
          </a:xfrm>
        </p:grpSpPr>
        <p:sp>
          <p:nvSpPr>
            <p:cNvPr id="422928" name="Rectangle 15"/>
            <p:cNvSpPr>
              <a:spLocks noChangeArrowheads="1"/>
            </p:cNvSpPr>
            <p:nvPr/>
          </p:nvSpPr>
          <p:spPr bwMode="auto">
            <a:xfrm>
              <a:off x="384" y="768"/>
              <a:ext cx="5088" cy="192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422929" name="Picture 16" descr="grim%20reap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 y="1047"/>
              <a:ext cx="1632" cy="1497"/>
            </a:xfrm>
            <a:prstGeom prst="rect">
              <a:avLst/>
            </a:prstGeom>
            <a:noFill/>
            <a:ln w="57150">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pic>
      </p:grpSp>
    </p:spTree>
    <p:extLst>
      <p:ext uri="{BB962C8B-B14F-4D97-AF65-F5344CB8AC3E}">
        <p14:creationId xmlns:p14="http://schemas.microsoft.com/office/powerpoint/2010/main" val="396790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50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500">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950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9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00" grpId="0" build="allAtOnce" animBg="1"/>
      <p:bldP spid="3195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873742" y="616220"/>
            <a:ext cx="7658007"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5689"/>
                </a:solidFill>
                <a:effectLst/>
                <a:latin typeface="Arial" panose="020B0604020202020204" pitchFamily="34" charset="0"/>
                <a:cs typeface="Arial" panose="020B0604020202020204" pitchFamily="34" charset="0"/>
              </a:rPr>
              <a:t>intel drops 157-nm tools from lithography roadmap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5E5E5E"/>
                </a:solidFill>
                <a:effectLst/>
                <a:latin typeface="Arial" panose="020B0604020202020204" pitchFamily="34" charset="0"/>
                <a:cs typeface="Arial" panose="020B0604020202020204" pitchFamily="34" charset="0"/>
              </a:rPr>
              <a:t>Mark </a:t>
            </a:r>
            <a:r>
              <a:rPr kumimoji="0" lang="en-US" altLang="en-US" sz="1600" b="1" i="0" u="none" strike="noStrike" cap="none" normalizeH="0" baseline="0" dirty="0" err="1" smtClean="0">
                <a:ln>
                  <a:noFill/>
                </a:ln>
                <a:solidFill>
                  <a:srgbClr val="5E5E5E"/>
                </a:solidFill>
                <a:effectLst/>
                <a:latin typeface="Arial" panose="020B0604020202020204" pitchFamily="34" charset="0"/>
                <a:cs typeface="Arial" panose="020B0604020202020204" pitchFamily="34" charset="0"/>
              </a:rPr>
              <a:t>LaPedus</a:t>
            </a:r>
            <a:endParaRPr kumimoji="0" lang="en-US" altLang="en-US"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5E5E5E"/>
                </a:solidFill>
                <a:effectLst/>
                <a:latin typeface="Arial" panose="020B0604020202020204" pitchFamily="34" charset="0"/>
                <a:cs typeface="Arial" panose="020B0604020202020204" pitchFamily="34" charset="0"/>
              </a:rPr>
              <a:t>5/23/2003 01:40 AM EDT</a:t>
            </a:r>
            <a:r>
              <a:rPr kumimoji="0" lang="en-US" altLang="en-US" sz="1050" b="0" i="0" u="none" strike="noStrike" cap="none" normalizeH="0" baseline="0" dirty="0" smtClean="0">
                <a:ln>
                  <a:noFill/>
                </a:ln>
                <a:solidFill>
                  <a:srgbClr val="5E5E5E"/>
                </a:solidFill>
                <a:effectLst/>
                <a:latin typeface="Arial" panose="020B0604020202020204" pitchFamily="34" charset="0"/>
                <a:cs typeface="Arial" panose="020B0604020202020204" pitchFamily="34" charset="0"/>
              </a:rPr>
              <a:t> </a:t>
            </a:r>
            <a:r>
              <a:rPr kumimoji="0" lang="en-US" altLang="en-US" sz="1050" b="0" i="0" u="none" strike="noStrike" cap="none" normalizeH="0" baseline="0" dirty="0" smtClean="0">
                <a:ln>
                  <a:noFill/>
                </a:ln>
                <a:solidFill>
                  <a:srgbClr val="005689"/>
                </a:solidFill>
                <a:effectLst/>
                <a:latin typeface="Arial" panose="020B0604020202020204" pitchFamily="34" charset="0"/>
                <a:cs typeface="Arial" panose="020B0604020202020204" pitchFamily="34" charset="0"/>
              </a:rPr>
              <a:t/>
            </a:r>
            <a:br>
              <a:rPr kumimoji="0" lang="en-US" altLang="en-US" sz="1050" b="0" i="0" u="none" strike="noStrike" cap="none" normalizeH="0" baseline="0" dirty="0" smtClean="0">
                <a:ln>
                  <a:noFill/>
                </a:ln>
                <a:solidFill>
                  <a:srgbClr val="005689"/>
                </a:solidFill>
                <a:effectLst/>
                <a:latin typeface="Arial" panose="020B0604020202020204" pitchFamily="34" charset="0"/>
                <a:cs typeface="Arial" panose="020B0604020202020204" pitchFamily="34" charset="0"/>
              </a:rPr>
            </a:b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715617" y="1800481"/>
            <a:ext cx="3130415" cy="27392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5E5E5E"/>
                </a:solidFill>
                <a:effectLst/>
                <a:latin typeface="Arial" panose="020B0604020202020204" pitchFamily="34" charset="0"/>
                <a:cs typeface="Arial" panose="020B0604020202020204" pitchFamily="34" charset="0"/>
              </a:rPr>
              <a:t>SANTA CLARA, Calif. -- Intel </a:t>
            </a:r>
            <a:r>
              <a:rPr kumimoji="0" lang="en-US" altLang="en-US" b="0" i="0" u="none" strike="noStrike" cap="none" normalizeH="0" baseline="0" dirty="0" smtClean="0">
                <a:ln>
                  <a:noFill/>
                </a:ln>
                <a:solidFill>
                  <a:srgbClr val="5E5E5E"/>
                </a:solidFill>
                <a:effectLst/>
                <a:latin typeface="Arial" panose="020B0604020202020204" pitchFamily="34" charset="0"/>
                <a:cs typeface="Arial" panose="020B0604020202020204" pitchFamily="34" charset="0"/>
              </a:rPr>
              <a:t>Corp</a:t>
            </a:r>
            <a:r>
              <a:rPr kumimoji="0" lang="en-US" altLang="en-US" sz="1600" b="0" i="0" u="none" strike="noStrike" cap="none" normalizeH="0" baseline="0" dirty="0" smtClean="0">
                <a:ln>
                  <a:noFill/>
                </a:ln>
                <a:solidFill>
                  <a:srgbClr val="5E5E5E"/>
                </a:solidFill>
                <a:effectLst/>
                <a:latin typeface="Arial" panose="020B0604020202020204" pitchFamily="34" charset="0"/>
                <a:cs typeface="Arial" panose="020B0604020202020204" pitchFamily="34" charset="0"/>
              </a:rPr>
              <a:t>. has revised its lithography strategy for the second time in the recent months, disclosing it has dropped 157-nm tools from its roadmap and is not pursuing the scanner technology for IC production. The move is expected to impact fab-tool and material vendors developing 157-nm products for Intel.</a:t>
            </a:r>
            <a:endParaRPr kumimoji="0" lang="en-US" altLang="en-US" sz="3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pic>
        <p:nvPicPr>
          <p:cNvPr id="9222" name="Picture 6" descr="http://m.eet.com/images/images/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363"/>
            <a:ext cx="1104900" cy="1026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9654" y="4813938"/>
            <a:ext cx="3645839" cy="609600"/>
          </a:xfrm>
        </p:spPr>
        <p:txBody>
          <a:bodyPr/>
          <a:lstStyle/>
          <a:p>
            <a:r>
              <a:rPr lang="en-US" sz="2800" dirty="0" smtClean="0">
                <a:solidFill>
                  <a:schemeClr val="tx1"/>
                </a:solidFill>
                <a:effectLst>
                  <a:outerShdw blurRad="38100" dist="38100" dir="2700000" algn="tl">
                    <a:srgbClr val="000000">
                      <a:alpha val="43137"/>
                    </a:srgbClr>
                  </a:outerShdw>
                </a:effectLst>
              </a:rPr>
              <a:t>The Kiss of Death</a:t>
            </a:r>
            <a:endParaRPr lang="en-US" sz="2800" dirty="0">
              <a:solidFill>
                <a:schemeClr val="tx1"/>
              </a:solidFill>
              <a:effectLst>
                <a:outerShdw blurRad="38100" dist="38100" dir="2700000" algn="tl">
                  <a:srgbClr val="000000">
                    <a:alpha val="43137"/>
                  </a:srgbClr>
                </a:outerShdw>
              </a:effectLst>
            </a:endParaRPr>
          </a:p>
        </p:txBody>
      </p:sp>
      <p:grpSp>
        <p:nvGrpSpPr>
          <p:cNvPr id="4" name="Group 3"/>
          <p:cNvGrpSpPr/>
          <p:nvPr/>
        </p:nvGrpSpPr>
        <p:grpSpPr>
          <a:xfrm>
            <a:off x="4309241" y="1492430"/>
            <a:ext cx="4445876" cy="4998689"/>
            <a:chOff x="4309241" y="1492430"/>
            <a:chExt cx="4445876" cy="4998689"/>
          </a:xfrm>
        </p:grpSpPr>
        <p:pic>
          <p:nvPicPr>
            <p:cNvPr id="8" name="Picture 7"/>
            <p:cNvPicPr>
              <a:picLocks noChangeAspect="1"/>
            </p:cNvPicPr>
            <p:nvPr/>
          </p:nvPicPr>
          <p:blipFill rotWithShape="1">
            <a:blip r:embed="rId3"/>
            <a:srcRect t="-491" r="38795" b="-1"/>
            <a:stretch/>
          </p:blipFill>
          <p:spPr>
            <a:xfrm>
              <a:off x="4552826" y="1492430"/>
              <a:ext cx="3747299" cy="41241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Rectangle 8"/>
            <p:cNvSpPr/>
            <p:nvPr/>
          </p:nvSpPr>
          <p:spPr>
            <a:xfrm>
              <a:off x="4309241" y="5906344"/>
              <a:ext cx="4445876" cy="584775"/>
            </a:xfrm>
            <a:prstGeom prst="rect">
              <a:avLst/>
            </a:prstGeom>
          </p:spPr>
          <p:txBody>
            <a:bodyPr wrap="square">
              <a:spAutoFit/>
            </a:bodyPr>
            <a:lstStyle/>
            <a:p>
              <a:r>
                <a:rPr lang="es-ES" sz="1600" dirty="0">
                  <a:solidFill>
                    <a:srgbClr val="1C1C1C"/>
                  </a:solidFill>
                  <a:latin typeface="Open Sans"/>
                </a:rPr>
                <a:t>El beso de la muerte, </a:t>
              </a:r>
              <a:r>
                <a:rPr lang="es-ES" sz="1600" dirty="0" err="1">
                  <a:solidFill>
                    <a:srgbClr val="1C1C1C"/>
                  </a:solidFill>
                  <a:latin typeface="Open Sans"/>
                </a:rPr>
                <a:t>by</a:t>
              </a:r>
              <a:r>
                <a:rPr lang="es-ES" sz="1600" dirty="0">
                  <a:solidFill>
                    <a:srgbClr val="1C1C1C"/>
                  </a:solidFill>
                  <a:latin typeface="Open Sans"/>
                </a:rPr>
                <a:t> </a:t>
              </a:r>
              <a:r>
                <a:rPr lang="es-ES" sz="1600" dirty="0" err="1">
                  <a:solidFill>
                    <a:srgbClr val="1C1C1C"/>
                  </a:solidFill>
                  <a:latin typeface="Open Sans"/>
                </a:rPr>
                <a:t>an</a:t>
              </a:r>
              <a:r>
                <a:rPr lang="es-ES" sz="1600" dirty="0">
                  <a:solidFill>
                    <a:srgbClr val="1C1C1C"/>
                  </a:solidFill>
                  <a:latin typeface="Open Sans"/>
                </a:rPr>
                <a:t> </a:t>
              </a:r>
              <a:r>
                <a:rPr lang="es-ES" sz="1600" dirty="0" err="1">
                  <a:solidFill>
                    <a:srgbClr val="1C1C1C"/>
                  </a:solidFill>
                  <a:latin typeface="Open Sans"/>
                </a:rPr>
                <a:t>u</a:t>
              </a:r>
              <a:r>
                <a:rPr lang="es-ES" sz="1600" dirty="0" err="1" smtClean="0">
                  <a:solidFill>
                    <a:srgbClr val="1C1C1C"/>
                  </a:solidFill>
                  <a:latin typeface="Open Sans"/>
                </a:rPr>
                <a:t>nknown</a:t>
              </a:r>
              <a:r>
                <a:rPr lang="es-ES" sz="1600" dirty="0" smtClean="0">
                  <a:solidFill>
                    <a:srgbClr val="1C1C1C"/>
                  </a:solidFill>
                  <a:latin typeface="Open Sans"/>
                </a:rPr>
                <a:t> </a:t>
              </a:r>
              <a:r>
                <a:rPr lang="es-ES" sz="1600" dirty="0" err="1" smtClean="0">
                  <a:solidFill>
                    <a:srgbClr val="1C1C1C"/>
                  </a:solidFill>
                  <a:latin typeface="Open Sans"/>
                </a:rPr>
                <a:t>sculptor</a:t>
              </a:r>
              <a:r>
                <a:rPr lang="es-ES" sz="1600" dirty="0" smtClean="0">
                  <a:solidFill>
                    <a:srgbClr val="1C1C1C"/>
                  </a:solidFill>
                  <a:latin typeface="Open Sans"/>
                </a:rPr>
                <a:t>.  </a:t>
              </a:r>
            </a:p>
            <a:p>
              <a:r>
                <a:rPr lang="es-ES" sz="1600" dirty="0" smtClean="0">
                  <a:solidFill>
                    <a:srgbClr val="1C1C1C"/>
                  </a:solidFill>
                  <a:latin typeface="Open Sans"/>
                </a:rPr>
                <a:t>             Barcelona, </a:t>
              </a:r>
              <a:r>
                <a:rPr lang="es-ES" sz="1600" dirty="0" err="1" smtClean="0">
                  <a:solidFill>
                    <a:srgbClr val="1C1C1C"/>
                  </a:solidFill>
                  <a:latin typeface="Open Sans"/>
                </a:rPr>
                <a:t>Spain</a:t>
              </a:r>
              <a:r>
                <a:rPr lang="es-ES" sz="1600" dirty="0" smtClean="0">
                  <a:solidFill>
                    <a:srgbClr val="1C1C1C"/>
                  </a:solidFill>
                  <a:latin typeface="Open Sans"/>
                </a:rPr>
                <a:t> </a:t>
              </a:r>
              <a:r>
                <a:rPr lang="es-ES" sz="1600" dirty="0" err="1" smtClean="0">
                  <a:solidFill>
                    <a:srgbClr val="1C1C1C"/>
                  </a:solidFill>
                  <a:latin typeface="Open Sans"/>
                </a:rPr>
                <a:t>ca</a:t>
              </a:r>
              <a:r>
                <a:rPr lang="es-ES" sz="1600" dirty="0" smtClean="0">
                  <a:solidFill>
                    <a:srgbClr val="1C1C1C"/>
                  </a:solidFill>
                  <a:latin typeface="Open Sans"/>
                </a:rPr>
                <a:t>. 1930</a:t>
              </a:r>
              <a:endParaRPr lang="en-US" sz="1600" dirty="0"/>
            </a:p>
          </p:txBody>
        </p:sp>
      </p:grpSp>
    </p:spTree>
    <p:extLst>
      <p:ext uri="{BB962C8B-B14F-4D97-AF65-F5344CB8AC3E}">
        <p14:creationId xmlns:p14="http://schemas.microsoft.com/office/powerpoint/2010/main" val="150993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381000" y="372107"/>
            <a:ext cx="8353425" cy="5937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smtClean="0"/>
              <a:t>The Landscape is littered with NGL’s</a:t>
            </a:r>
          </a:p>
        </p:txBody>
      </p:sp>
      <p:sp>
        <p:nvSpPr>
          <p:cNvPr id="343043" name="Rectangle 3"/>
          <p:cNvSpPr>
            <a:spLocks noGrp="1" noChangeArrowheads="1"/>
          </p:cNvSpPr>
          <p:nvPr>
            <p:ph idx="1"/>
          </p:nvPr>
        </p:nvSpPr>
        <p:spPr bwMode="auto">
          <a:xfrm>
            <a:off x="962025" y="1221082"/>
            <a:ext cx="7772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Electron Beam direct write</a:t>
            </a:r>
          </a:p>
          <a:p>
            <a:pPr eaLnBrk="1" hangingPunct="1"/>
            <a:r>
              <a:rPr lang="en-US" altLang="en-US" dirty="0" smtClean="0"/>
              <a:t>Write with many electron beams</a:t>
            </a:r>
          </a:p>
          <a:p>
            <a:pPr eaLnBrk="1" hangingPunct="1"/>
            <a:r>
              <a:rPr lang="en-US" altLang="en-US" dirty="0" smtClean="0"/>
              <a:t>Project electron beams</a:t>
            </a:r>
          </a:p>
          <a:p>
            <a:pPr eaLnBrk="1" hangingPunct="1"/>
            <a:r>
              <a:rPr lang="en-US" altLang="en-US" dirty="0" smtClean="0"/>
              <a:t>All of the above with ions</a:t>
            </a:r>
          </a:p>
          <a:p>
            <a:pPr eaLnBrk="1" hangingPunct="1"/>
            <a:r>
              <a:rPr lang="en-US" altLang="en-US" dirty="0" smtClean="0"/>
              <a:t>Shadow printing with Synchrotron X-rays</a:t>
            </a:r>
          </a:p>
        </p:txBody>
      </p:sp>
      <p:grpSp>
        <p:nvGrpSpPr>
          <p:cNvPr id="230404" name="Group 4"/>
          <p:cNvGrpSpPr>
            <a:grpSpLocks/>
          </p:cNvGrpSpPr>
          <p:nvPr/>
        </p:nvGrpSpPr>
        <p:grpSpPr bwMode="auto">
          <a:xfrm>
            <a:off x="785813" y="3611563"/>
            <a:ext cx="6834187" cy="3043237"/>
            <a:chOff x="624" y="2275"/>
            <a:chExt cx="4305" cy="1917"/>
          </a:xfrm>
        </p:grpSpPr>
        <p:grpSp>
          <p:nvGrpSpPr>
            <p:cNvPr id="343049" name="Group 5"/>
            <p:cNvGrpSpPr>
              <a:grpSpLocks/>
            </p:cNvGrpSpPr>
            <p:nvPr/>
          </p:nvGrpSpPr>
          <p:grpSpPr bwMode="auto">
            <a:xfrm>
              <a:off x="1248" y="2668"/>
              <a:ext cx="2640" cy="1524"/>
              <a:chOff x="2160" y="1248"/>
              <a:chExt cx="3294" cy="2244"/>
            </a:xfrm>
          </p:grpSpPr>
          <p:pic>
            <p:nvPicPr>
              <p:cNvPr id="34305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 y="1248"/>
                <a:ext cx="3294" cy="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3052" name="Text Box 7"/>
              <p:cNvSpPr txBox="1">
                <a:spLocks noChangeArrowheads="1"/>
              </p:cNvSpPr>
              <p:nvPr/>
            </p:nvSpPr>
            <p:spPr bwMode="auto">
              <a:xfrm rot="190789">
                <a:off x="2638" y="2111"/>
                <a:ext cx="81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000">
                    <a:solidFill>
                      <a:schemeClr val="bg1"/>
                    </a:solidFill>
                    <a:cs typeface="Times New Roman" pitchFamily="18" charset="0"/>
                  </a:rPr>
                  <a:t>157nm</a:t>
                </a:r>
              </a:p>
            </p:txBody>
          </p:sp>
          <p:sp>
            <p:nvSpPr>
              <p:cNvPr id="343053" name="Text Box 8"/>
              <p:cNvSpPr txBox="1">
                <a:spLocks noChangeArrowheads="1"/>
              </p:cNvSpPr>
              <p:nvPr/>
            </p:nvSpPr>
            <p:spPr bwMode="auto">
              <a:xfrm rot="214663">
                <a:off x="4173" y="2111"/>
                <a:ext cx="816"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a:solidFill>
                      <a:schemeClr val="bg1"/>
                    </a:solidFill>
                    <a:cs typeface="Times New Roman" pitchFamily="18" charset="0"/>
                  </a:rPr>
                  <a:t>X-ray</a:t>
                </a:r>
              </a:p>
            </p:txBody>
          </p:sp>
        </p:grpSp>
        <p:sp>
          <p:nvSpPr>
            <p:cNvPr id="343050" name="Rectangle 9"/>
            <p:cNvSpPr>
              <a:spLocks noChangeArrowheads="1"/>
            </p:cNvSpPr>
            <p:nvPr/>
          </p:nvSpPr>
          <p:spPr bwMode="auto">
            <a:xfrm>
              <a:off x="624" y="2275"/>
              <a:ext cx="4305"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FontTx/>
                <a:buChar char="•"/>
              </a:pPr>
              <a:r>
                <a:rPr lang="en-US" altLang="en-US" sz="3200" b="1" i="1">
                  <a:solidFill>
                    <a:srgbClr val="CC3300"/>
                  </a:solidFill>
                </a:rPr>
                <a:t>  Now here lies 157nm …rest in peace!</a:t>
              </a:r>
            </a:p>
          </p:txBody>
        </p:sp>
      </p:grpSp>
      <p:sp>
        <p:nvSpPr>
          <p:cNvPr id="343045" name="Text Box 10"/>
          <p:cNvSpPr txBox="1">
            <a:spLocks noChangeArrowheads="1"/>
          </p:cNvSpPr>
          <p:nvPr/>
        </p:nvSpPr>
        <p:spPr bwMode="auto">
          <a:xfrm rot="190789">
            <a:off x="5683250" y="5165725"/>
            <a:ext cx="1038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000">
                <a:solidFill>
                  <a:schemeClr val="bg1"/>
                </a:solidFill>
                <a:cs typeface="Times New Roman" pitchFamily="18" charset="0"/>
              </a:rPr>
              <a:t>157nm</a:t>
            </a:r>
          </a:p>
        </p:txBody>
      </p:sp>
      <p:grpSp>
        <p:nvGrpSpPr>
          <p:cNvPr id="343046" name="Group 11"/>
          <p:cNvGrpSpPr>
            <a:grpSpLocks/>
          </p:cNvGrpSpPr>
          <p:nvPr/>
        </p:nvGrpSpPr>
        <p:grpSpPr bwMode="auto">
          <a:xfrm>
            <a:off x="3992563" y="4235450"/>
            <a:ext cx="2179637" cy="2419350"/>
            <a:chOff x="4464" y="2668"/>
            <a:chExt cx="1373" cy="1524"/>
          </a:xfrm>
        </p:grpSpPr>
        <p:pic>
          <p:nvPicPr>
            <p:cNvPr id="343047" name="Picture 12"/>
            <p:cNvPicPr>
              <a:picLocks noChangeAspect="1" noChangeArrowheads="1"/>
            </p:cNvPicPr>
            <p:nvPr/>
          </p:nvPicPr>
          <p:blipFill>
            <a:blip r:embed="rId3">
              <a:extLst>
                <a:ext uri="{28A0092B-C50C-407E-A947-70E740481C1C}">
                  <a14:useLocalDpi xmlns:a14="http://schemas.microsoft.com/office/drawing/2010/main" val="0"/>
                </a:ext>
              </a:extLst>
            </a:blip>
            <a:srcRect l="47992"/>
            <a:stretch>
              <a:fillRect/>
            </a:stretch>
          </p:blipFill>
          <p:spPr bwMode="auto">
            <a:xfrm>
              <a:off x="4464" y="2668"/>
              <a:ext cx="1373" cy="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3048" name="Text Box 13"/>
            <p:cNvSpPr txBox="1">
              <a:spLocks noChangeArrowheads="1"/>
            </p:cNvSpPr>
            <p:nvPr/>
          </p:nvSpPr>
          <p:spPr bwMode="auto">
            <a:xfrm rot="214663">
              <a:off x="4810" y="3254"/>
              <a:ext cx="6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a:solidFill>
                    <a:schemeClr val="bg1"/>
                  </a:solidFill>
                  <a:cs typeface="Times New Roman" pitchFamily="18" charset="0"/>
                </a:rPr>
                <a:t>X-ray</a:t>
              </a:r>
            </a:p>
          </p:txBody>
        </p:sp>
      </p:grpSp>
    </p:spTree>
    <p:extLst>
      <p:ext uri="{BB962C8B-B14F-4D97-AF65-F5344CB8AC3E}">
        <p14:creationId xmlns:p14="http://schemas.microsoft.com/office/powerpoint/2010/main" val="1950331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759" y="-2812903"/>
            <a:ext cx="12217400" cy="1016000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30404" name="Group 4"/>
          <p:cNvGrpSpPr>
            <a:grpSpLocks/>
          </p:cNvGrpSpPr>
          <p:nvPr/>
        </p:nvGrpSpPr>
        <p:grpSpPr bwMode="auto">
          <a:xfrm>
            <a:off x="2125516" y="3319136"/>
            <a:ext cx="5221288" cy="3022600"/>
            <a:chOff x="624" y="2275"/>
            <a:chExt cx="3289" cy="1904"/>
          </a:xfrm>
        </p:grpSpPr>
        <p:grpSp>
          <p:nvGrpSpPr>
            <p:cNvPr id="443401" name="Group 5"/>
            <p:cNvGrpSpPr>
              <a:grpSpLocks/>
            </p:cNvGrpSpPr>
            <p:nvPr/>
          </p:nvGrpSpPr>
          <p:grpSpPr bwMode="auto">
            <a:xfrm>
              <a:off x="1273" y="2655"/>
              <a:ext cx="2640" cy="1524"/>
              <a:chOff x="2191" y="1229"/>
              <a:chExt cx="3294" cy="2244"/>
            </a:xfrm>
          </p:grpSpPr>
          <p:pic>
            <p:nvPicPr>
              <p:cNvPr id="4434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 y="1229"/>
                <a:ext cx="3294" cy="22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404" name="Text Box 7"/>
              <p:cNvSpPr txBox="1">
                <a:spLocks noChangeArrowheads="1"/>
              </p:cNvSpPr>
              <p:nvPr/>
            </p:nvSpPr>
            <p:spPr bwMode="auto">
              <a:xfrm rot="190789">
                <a:off x="2638" y="2111"/>
                <a:ext cx="81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000">
                    <a:solidFill>
                      <a:srgbClr val="FFFFFF"/>
                    </a:solidFill>
                    <a:cs typeface="Times New Roman" pitchFamily="18" charset="0"/>
                  </a:rPr>
                  <a:t>157nm</a:t>
                </a:r>
              </a:p>
            </p:txBody>
          </p:sp>
          <p:sp>
            <p:nvSpPr>
              <p:cNvPr id="443405" name="Text Box 8"/>
              <p:cNvSpPr txBox="1">
                <a:spLocks noChangeArrowheads="1"/>
              </p:cNvSpPr>
              <p:nvPr/>
            </p:nvSpPr>
            <p:spPr bwMode="auto">
              <a:xfrm rot="214663">
                <a:off x="4173" y="2111"/>
                <a:ext cx="816"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a:solidFill>
                      <a:srgbClr val="FFFFFF"/>
                    </a:solidFill>
                    <a:cs typeface="Times New Roman" pitchFamily="18" charset="0"/>
                  </a:rPr>
                  <a:t>X-ray</a:t>
                </a:r>
              </a:p>
            </p:txBody>
          </p:sp>
        </p:grpSp>
        <p:sp>
          <p:nvSpPr>
            <p:cNvPr id="443402" name="Rectangle 9"/>
            <p:cNvSpPr>
              <a:spLocks noChangeArrowheads="1"/>
            </p:cNvSpPr>
            <p:nvPr/>
          </p:nvSpPr>
          <p:spPr bwMode="auto">
            <a:xfrm>
              <a:off x="624" y="2275"/>
              <a:ext cx="40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Font typeface="Arial" pitchFamily="34" charset="0"/>
                <a:buChar char="•"/>
              </a:pPr>
              <a:endParaRPr lang="en-US" altLang="en-US" sz="3200" b="1" i="1">
                <a:solidFill>
                  <a:srgbClr val="CC3300"/>
                </a:solidFill>
              </a:endParaRPr>
            </a:p>
          </p:txBody>
        </p:sp>
      </p:grpSp>
      <p:grpSp>
        <p:nvGrpSpPr>
          <p:cNvPr id="443396" name="Group 11"/>
          <p:cNvGrpSpPr>
            <a:grpSpLocks/>
          </p:cNvGrpSpPr>
          <p:nvPr/>
        </p:nvGrpSpPr>
        <p:grpSpPr bwMode="auto">
          <a:xfrm>
            <a:off x="5167167" y="3901747"/>
            <a:ext cx="2179637" cy="2419350"/>
            <a:chOff x="4357" y="3464"/>
            <a:chExt cx="1373" cy="1524"/>
          </a:xfrm>
        </p:grpSpPr>
        <p:pic>
          <p:nvPicPr>
            <p:cNvPr id="443399" name="Picture 12"/>
            <p:cNvPicPr>
              <a:picLocks noChangeAspect="1" noChangeArrowheads="1"/>
            </p:cNvPicPr>
            <p:nvPr/>
          </p:nvPicPr>
          <p:blipFill>
            <a:blip r:embed="rId4">
              <a:extLst>
                <a:ext uri="{28A0092B-C50C-407E-A947-70E740481C1C}">
                  <a14:useLocalDpi xmlns:a14="http://schemas.microsoft.com/office/drawing/2010/main" val="0"/>
                </a:ext>
              </a:extLst>
            </a:blip>
            <a:srcRect l="47992"/>
            <a:stretch>
              <a:fillRect/>
            </a:stretch>
          </p:blipFill>
          <p:spPr bwMode="auto">
            <a:xfrm>
              <a:off x="4357" y="3464"/>
              <a:ext cx="1373" cy="15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400" name="Text Box 13"/>
            <p:cNvSpPr txBox="1">
              <a:spLocks noChangeArrowheads="1"/>
            </p:cNvSpPr>
            <p:nvPr/>
          </p:nvSpPr>
          <p:spPr bwMode="auto">
            <a:xfrm rot="214663">
              <a:off x="4743" y="4063"/>
              <a:ext cx="6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dirty="0">
                  <a:solidFill>
                    <a:srgbClr val="FFFFFF"/>
                  </a:solidFill>
                  <a:cs typeface="Times New Roman" pitchFamily="18" charset="0"/>
                </a:rPr>
                <a:t>X-ray</a:t>
              </a:r>
            </a:p>
          </p:txBody>
        </p:sp>
      </p:grpSp>
      <p:pic>
        <p:nvPicPr>
          <p:cNvPr id="224271" name="Picture 15"/>
          <p:cNvPicPr>
            <a:picLocks noChangeAspect="1" noChangeArrowheads="1"/>
          </p:cNvPicPr>
          <p:nvPr/>
        </p:nvPicPr>
        <p:blipFill>
          <a:blip r:embed="rId5">
            <a:extLst>
              <a:ext uri="{28A0092B-C50C-407E-A947-70E740481C1C}">
                <a14:useLocalDpi xmlns:a14="http://schemas.microsoft.com/office/drawing/2010/main" val="0"/>
              </a:ext>
            </a:extLst>
          </a:blip>
          <a:srcRect b="12482"/>
          <a:stretch>
            <a:fillRect/>
          </a:stretch>
        </p:blipFill>
        <p:spPr bwMode="auto">
          <a:xfrm>
            <a:off x="1649797" y="3903337"/>
            <a:ext cx="1765300" cy="2459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pic>
      <p:sp>
        <p:nvSpPr>
          <p:cNvPr id="4" name="Rectangle 3"/>
          <p:cNvSpPr/>
          <p:nvPr/>
        </p:nvSpPr>
        <p:spPr>
          <a:xfrm>
            <a:off x="1890007" y="2420858"/>
            <a:ext cx="5340133" cy="1323439"/>
          </a:xfrm>
          <a:prstGeom prst="rect">
            <a:avLst/>
          </a:prstGeom>
        </p:spPr>
        <p:txBody>
          <a:bodyPr wrap="square">
            <a:spAutoFit/>
          </a:bodyPr>
          <a:lstStyle/>
          <a:p>
            <a:pPr algn="ctr" fontAlgn="auto">
              <a:spcBef>
                <a:spcPts val="0"/>
              </a:spcBef>
              <a:spcAft>
                <a:spcPts val="0"/>
              </a:spcAft>
              <a:defRPr/>
            </a:pPr>
            <a:r>
              <a:rPr lang="en-US" sz="4000" kern="0" dirty="0">
                <a:solidFill>
                  <a:srgbClr val="FFFFFF"/>
                </a:solidFill>
                <a:latin typeface="Arial"/>
              </a:rPr>
              <a:t>Let’s look more closely in </a:t>
            </a:r>
            <a:r>
              <a:rPr lang="en-US" sz="4000" kern="0" dirty="0" smtClean="0">
                <a:solidFill>
                  <a:srgbClr val="FFFFFF"/>
                </a:solidFill>
                <a:latin typeface="Arial"/>
              </a:rPr>
              <a:t>the graveyard </a:t>
            </a:r>
            <a:endParaRPr lang="en-US" sz="1800" kern="0" dirty="0">
              <a:solidFill>
                <a:srgbClr val="FFFFFF"/>
              </a:solidFill>
            </a:endParaRPr>
          </a:p>
        </p:txBody>
      </p:sp>
    </p:spTree>
    <p:extLst>
      <p:ext uri="{BB962C8B-B14F-4D97-AF65-F5344CB8AC3E}">
        <p14:creationId xmlns:p14="http://schemas.microsoft.com/office/powerpoint/2010/main" val="1628533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nodeType="clickEffect">
                                  <p:stCondLst>
                                    <p:cond delay="0"/>
                                  </p:stCondLst>
                                  <p:childTnLst>
                                    <p:set>
                                      <p:cBhvr>
                                        <p:cTn id="10" dur="1" fill="hold">
                                          <p:stCondLst>
                                            <p:cond delay="0"/>
                                          </p:stCondLst>
                                        </p:cTn>
                                        <p:tgtEl>
                                          <p:spTgt spid="224271"/>
                                        </p:tgtEl>
                                        <p:attrNameLst>
                                          <p:attrName>style.visibility</p:attrName>
                                        </p:attrNameLst>
                                      </p:cBhvr>
                                      <p:to>
                                        <p:strVal val="visible"/>
                                      </p:to>
                                    </p:set>
                                    <p:animEffect transition="in" filter="wipe(right)">
                                      <p:cBhvr>
                                        <p:cTn id="11" dur="500"/>
                                        <p:tgtEl>
                                          <p:spTgt spid="224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8482" name="Picture 2" descr="ib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316361"/>
            <a:ext cx="7962900" cy="637336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8483" name="Text Box 3"/>
          <p:cNvSpPr txBox="1">
            <a:spLocks noChangeArrowheads="1"/>
          </p:cNvSpPr>
          <p:nvPr/>
        </p:nvSpPr>
        <p:spPr bwMode="auto">
          <a:xfrm>
            <a:off x="1828800" y="5029200"/>
            <a:ext cx="5181600" cy="13112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algn="ctr" eaLnBrk="1" hangingPunct="1">
              <a:spcBef>
                <a:spcPct val="50000"/>
              </a:spcBef>
              <a:buClrTx/>
              <a:buFontTx/>
              <a:buNone/>
            </a:pPr>
            <a:r>
              <a:rPr lang="en-US" altLang="en-US" sz="3200" b="0" i="1" dirty="0" err="1">
                <a:solidFill>
                  <a:srgbClr val="FFFF00"/>
                </a:solidFill>
                <a:latin typeface="Times New Roman" panose="02020603050405020304" pitchFamily="18" charset="0"/>
                <a:cs typeface="Arial" panose="020B0604020202020204" pitchFamily="34" charset="0"/>
              </a:rPr>
              <a:t>Eigler</a:t>
            </a:r>
            <a:r>
              <a:rPr lang="en-US" altLang="en-US" sz="3200" b="0" i="1" dirty="0">
                <a:solidFill>
                  <a:srgbClr val="FFFF00"/>
                </a:solidFill>
                <a:latin typeface="Times New Roman" panose="02020603050405020304" pitchFamily="18" charset="0"/>
                <a:cs typeface="Arial" panose="020B0604020202020204" pitchFamily="34" charset="0"/>
              </a:rPr>
              <a:t>, et al  IBM </a:t>
            </a:r>
            <a:r>
              <a:rPr lang="en-US" altLang="en-US" sz="3200" b="0" i="1" dirty="0" err="1">
                <a:solidFill>
                  <a:srgbClr val="FFFF00"/>
                </a:solidFill>
                <a:latin typeface="Times New Roman" panose="02020603050405020304" pitchFamily="18" charset="0"/>
                <a:cs typeface="Arial" panose="020B0604020202020204" pitchFamily="34" charset="0"/>
              </a:rPr>
              <a:t>Almaden</a:t>
            </a:r>
            <a:endParaRPr lang="en-US" altLang="en-US" sz="3200" b="0" i="1" dirty="0">
              <a:solidFill>
                <a:srgbClr val="FFFF00"/>
              </a:solidFill>
              <a:latin typeface="Times New Roman" panose="02020603050405020304" pitchFamily="18" charset="0"/>
              <a:cs typeface="Arial" panose="020B0604020202020204" pitchFamily="34" charset="0"/>
            </a:endParaRPr>
          </a:p>
          <a:p>
            <a:pPr algn="ctr" eaLnBrk="1" hangingPunct="1">
              <a:spcBef>
                <a:spcPct val="50000"/>
              </a:spcBef>
              <a:buClrTx/>
              <a:buFontTx/>
              <a:buNone/>
            </a:pPr>
            <a:r>
              <a:rPr lang="en-US" altLang="en-US" sz="3200" b="0" i="1" dirty="0" err="1">
                <a:solidFill>
                  <a:srgbClr val="FFFF00"/>
                </a:solidFill>
                <a:latin typeface="Times New Roman" panose="02020603050405020304" pitchFamily="18" charset="0"/>
                <a:cs typeface="Arial" panose="020B0604020202020204" pitchFamily="34" charset="0"/>
              </a:rPr>
              <a:t>Xe</a:t>
            </a:r>
            <a:r>
              <a:rPr lang="en-US" altLang="en-US" sz="3200" b="0" i="1" dirty="0">
                <a:solidFill>
                  <a:srgbClr val="FFFF00"/>
                </a:solidFill>
                <a:latin typeface="Times New Roman" panose="02020603050405020304" pitchFamily="18" charset="0"/>
                <a:cs typeface="Arial" panose="020B0604020202020204" pitchFamily="34" charset="0"/>
              </a:rPr>
              <a:t> on Nickel</a:t>
            </a:r>
          </a:p>
        </p:txBody>
      </p:sp>
      <p:sp>
        <p:nvSpPr>
          <p:cNvPr id="148484" name="Text Box 4"/>
          <p:cNvSpPr txBox="1">
            <a:spLocks noChangeArrowheads="1"/>
          </p:cNvSpPr>
          <p:nvPr/>
        </p:nvSpPr>
        <p:spPr bwMode="auto">
          <a:xfrm>
            <a:off x="-190500" y="316361"/>
            <a:ext cx="9220200" cy="15700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algn="ctr" eaLnBrk="1" hangingPunct="1">
              <a:spcBef>
                <a:spcPct val="50000"/>
              </a:spcBef>
              <a:buClrTx/>
              <a:buFontTx/>
              <a:buNone/>
            </a:pPr>
            <a:r>
              <a:rPr lang="en-US" altLang="en-US" sz="4800" b="0" i="1">
                <a:solidFill>
                  <a:srgbClr val="FFFF00"/>
                </a:solidFill>
                <a:latin typeface="Lucida Sans Unicode" panose="020B0602030504020204" pitchFamily="34" charset="0"/>
              </a:rPr>
              <a:t>Ultimate limit of high resolution patterning!!</a:t>
            </a:r>
          </a:p>
        </p:txBody>
      </p:sp>
      <p:sp>
        <p:nvSpPr>
          <p:cNvPr id="148485" name="Line 5"/>
          <p:cNvSpPr>
            <a:spLocks noChangeShapeType="1"/>
          </p:cNvSpPr>
          <p:nvPr/>
        </p:nvSpPr>
        <p:spPr bwMode="auto">
          <a:xfrm>
            <a:off x="4772025" y="4237038"/>
            <a:ext cx="4572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86" name="Line 6"/>
          <p:cNvSpPr>
            <a:spLocks noChangeShapeType="1"/>
          </p:cNvSpPr>
          <p:nvPr/>
        </p:nvSpPr>
        <p:spPr bwMode="auto">
          <a:xfrm flipH="1" flipV="1">
            <a:off x="5910263" y="4233863"/>
            <a:ext cx="4572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87" name="Text Box 7"/>
          <p:cNvSpPr txBox="1">
            <a:spLocks noChangeArrowheads="1"/>
          </p:cNvSpPr>
          <p:nvPr/>
        </p:nvSpPr>
        <p:spPr bwMode="auto">
          <a:xfrm>
            <a:off x="4986337" y="4479133"/>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algn="ctr" eaLnBrk="1" hangingPunct="1">
              <a:spcBef>
                <a:spcPct val="50000"/>
              </a:spcBef>
              <a:buClrTx/>
              <a:buFontTx/>
              <a:buNone/>
            </a:pPr>
            <a:r>
              <a:rPr lang="en-US" altLang="en-US" b="0" dirty="0">
                <a:solidFill>
                  <a:srgbClr val="FFFF00"/>
                </a:solidFill>
                <a:latin typeface="Times New Roman" panose="02020603050405020304" pitchFamily="18" charset="0"/>
              </a:rPr>
              <a:t>1 atom</a:t>
            </a:r>
          </a:p>
        </p:txBody>
      </p:sp>
      <p:sp>
        <p:nvSpPr>
          <p:cNvPr id="148488" name="Rectangle 1"/>
          <p:cNvSpPr>
            <a:spLocks noChangeArrowheads="1"/>
          </p:cNvSpPr>
          <p:nvPr/>
        </p:nvSpPr>
        <p:spPr bwMode="auto">
          <a:xfrm>
            <a:off x="6858000" y="42338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algn="ctr" eaLnBrk="1" hangingPunct="1">
              <a:spcBef>
                <a:spcPct val="0"/>
              </a:spcBef>
              <a:buClrTx/>
              <a:buFontTx/>
              <a:buNone/>
            </a:pPr>
            <a:endParaRPr lang="en-US" altLang="en-US" sz="2000" b="0">
              <a:solidFill>
                <a:srgbClr val="FFFF00"/>
              </a:solidFill>
              <a:latin typeface="Times New Roman" panose="02020603050405020304" pitchFamily="18" charset="0"/>
            </a:endParaRPr>
          </a:p>
        </p:txBody>
      </p:sp>
      <p:sp>
        <p:nvSpPr>
          <p:cNvPr id="148489" name="Rectangle 2"/>
          <p:cNvSpPr>
            <a:spLocks noChangeArrowheads="1"/>
          </p:cNvSpPr>
          <p:nvPr/>
        </p:nvSpPr>
        <p:spPr bwMode="auto">
          <a:xfrm>
            <a:off x="6232525" y="4562081"/>
            <a:ext cx="1250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2000" b="0" dirty="0">
                <a:solidFill>
                  <a:srgbClr val="FFFF00"/>
                </a:solidFill>
                <a:latin typeface="Times New Roman" panose="02020603050405020304" pitchFamily="18" charset="0"/>
              </a:rPr>
              <a:t>0,438 nm</a:t>
            </a:r>
          </a:p>
        </p:txBody>
      </p:sp>
    </p:spTree>
    <p:extLst>
      <p:ext uri="{BB962C8B-B14F-4D97-AF65-F5344CB8AC3E}">
        <p14:creationId xmlns:p14="http://schemas.microsoft.com/office/powerpoint/2010/main" val="1286425537"/>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669925" y="304800"/>
            <a:ext cx="8059738" cy="609600"/>
          </a:xfrm>
        </p:spPr>
        <p:txBody>
          <a:bodyPr>
            <a:normAutofit fontScale="90000"/>
          </a:bodyPr>
          <a:lstStyle/>
          <a:p>
            <a:pPr eaLnBrk="1" hangingPunct="1">
              <a:defRPr/>
            </a:pPr>
            <a:r>
              <a:rPr lang="en-US" sz="4000" dirty="0"/>
              <a:t> </a:t>
            </a:r>
            <a:r>
              <a:rPr lang="en-US" sz="4000" dirty="0" smtClean="0"/>
              <a:t>Consider Resolution vs. Throughput</a:t>
            </a:r>
          </a:p>
        </p:txBody>
      </p:sp>
      <p:graphicFrame>
        <p:nvGraphicFramePr>
          <p:cNvPr id="149507" name="Object 3"/>
          <p:cNvGraphicFramePr>
            <a:graphicFrameLocks noChangeAspect="1"/>
          </p:cNvGraphicFramePr>
          <p:nvPr/>
        </p:nvGraphicFramePr>
        <p:xfrm>
          <a:off x="1147763" y="1577975"/>
          <a:ext cx="7394575" cy="4433888"/>
        </p:xfrm>
        <a:graphic>
          <a:graphicData uri="http://schemas.openxmlformats.org/presentationml/2006/ole">
            <mc:AlternateContent xmlns:mc="http://schemas.openxmlformats.org/markup-compatibility/2006">
              <mc:Choice xmlns:v="urn:schemas-microsoft-com:vml" Requires="v">
                <p:oleObj spid="_x0000_s26635" name="Worksheet" r:id="rId4" imgW="7399080" imgH="4434840" progId="Excel.Sheet.8">
                  <p:embed/>
                </p:oleObj>
              </mc:Choice>
              <mc:Fallback>
                <p:oleObj name="Worksheet" r:id="rId4" imgW="7399080" imgH="4434840" progId="Excel.Sheet.8">
                  <p:embed/>
                  <p:pic>
                    <p:nvPicPr>
                      <p:cNvPr id="14950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763" y="1577975"/>
                        <a:ext cx="7394575"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9508" name="Text Box 4"/>
          <p:cNvSpPr txBox="1">
            <a:spLocks noChangeArrowheads="1"/>
          </p:cNvSpPr>
          <p:nvPr/>
        </p:nvSpPr>
        <p:spPr bwMode="auto">
          <a:xfrm>
            <a:off x="1944688" y="5748338"/>
            <a:ext cx="957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-6</a:t>
            </a:r>
          </a:p>
        </p:txBody>
      </p:sp>
      <p:sp>
        <p:nvSpPr>
          <p:cNvPr id="149509" name="Text Box 5"/>
          <p:cNvSpPr txBox="1">
            <a:spLocks noChangeArrowheads="1"/>
          </p:cNvSpPr>
          <p:nvPr/>
        </p:nvSpPr>
        <p:spPr bwMode="auto">
          <a:xfrm>
            <a:off x="2547938" y="5748338"/>
            <a:ext cx="957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-4</a:t>
            </a:r>
          </a:p>
        </p:txBody>
      </p:sp>
      <p:sp>
        <p:nvSpPr>
          <p:cNvPr id="149510" name="Text Box 6"/>
          <p:cNvSpPr txBox="1">
            <a:spLocks noChangeArrowheads="1"/>
          </p:cNvSpPr>
          <p:nvPr/>
        </p:nvSpPr>
        <p:spPr bwMode="auto">
          <a:xfrm>
            <a:off x="3200400" y="5749925"/>
            <a:ext cx="493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-2</a:t>
            </a:r>
          </a:p>
        </p:txBody>
      </p:sp>
      <p:sp>
        <p:nvSpPr>
          <p:cNvPr id="149511" name="Text Box 7"/>
          <p:cNvSpPr txBox="1">
            <a:spLocks noChangeArrowheads="1"/>
          </p:cNvSpPr>
          <p:nvPr/>
        </p:nvSpPr>
        <p:spPr bwMode="auto">
          <a:xfrm>
            <a:off x="3895725" y="5749925"/>
            <a:ext cx="957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149512" name="Text Box 8"/>
          <p:cNvSpPr txBox="1">
            <a:spLocks noChangeArrowheads="1"/>
          </p:cNvSpPr>
          <p:nvPr/>
        </p:nvSpPr>
        <p:spPr bwMode="auto">
          <a:xfrm>
            <a:off x="4568825" y="5748338"/>
            <a:ext cx="9572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 </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2</a:t>
            </a:r>
          </a:p>
        </p:txBody>
      </p:sp>
      <p:sp>
        <p:nvSpPr>
          <p:cNvPr id="149513" name="Text Box 9"/>
          <p:cNvSpPr txBox="1">
            <a:spLocks noChangeArrowheads="1"/>
          </p:cNvSpPr>
          <p:nvPr/>
        </p:nvSpPr>
        <p:spPr bwMode="auto">
          <a:xfrm>
            <a:off x="5299075" y="5748338"/>
            <a:ext cx="9572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4</a:t>
            </a:r>
          </a:p>
        </p:txBody>
      </p:sp>
      <p:sp>
        <p:nvSpPr>
          <p:cNvPr id="149514" name="Text Box 10"/>
          <p:cNvSpPr txBox="1">
            <a:spLocks noChangeArrowheads="1"/>
          </p:cNvSpPr>
          <p:nvPr/>
        </p:nvSpPr>
        <p:spPr bwMode="auto">
          <a:xfrm>
            <a:off x="5980113" y="5749925"/>
            <a:ext cx="9572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6</a:t>
            </a:r>
          </a:p>
        </p:txBody>
      </p:sp>
      <p:sp>
        <p:nvSpPr>
          <p:cNvPr id="149515" name="Text Box 11"/>
          <p:cNvSpPr txBox="1">
            <a:spLocks noChangeArrowheads="1"/>
          </p:cNvSpPr>
          <p:nvPr/>
        </p:nvSpPr>
        <p:spPr bwMode="auto">
          <a:xfrm>
            <a:off x="6662738" y="5749925"/>
            <a:ext cx="9572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8</a:t>
            </a:r>
          </a:p>
        </p:txBody>
      </p:sp>
      <p:sp>
        <p:nvSpPr>
          <p:cNvPr id="149516" name="Text Box 12"/>
          <p:cNvSpPr txBox="1">
            <a:spLocks noChangeArrowheads="1"/>
          </p:cNvSpPr>
          <p:nvPr/>
        </p:nvSpPr>
        <p:spPr bwMode="auto">
          <a:xfrm>
            <a:off x="7343775" y="5749925"/>
            <a:ext cx="957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10</a:t>
            </a:r>
          </a:p>
        </p:txBody>
      </p:sp>
      <p:sp>
        <p:nvSpPr>
          <p:cNvPr id="149517" name="Text Box 13"/>
          <p:cNvSpPr txBox="1">
            <a:spLocks noChangeArrowheads="1"/>
          </p:cNvSpPr>
          <p:nvPr/>
        </p:nvSpPr>
        <p:spPr bwMode="auto">
          <a:xfrm>
            <a:off x="8077200" y="5746750"/>
            <a:ext cx="6524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12</a:t>
            </a:r>
          </a:p>
        </p:txBody>
      </p:sp>
      <p:sp>
        <p:nvSpPr>
          <p:cNvPr id="149518" name="Oval 14"/>
          <p:cNvSpPr>
            <a:spLocks noChangeArrowheads="1"/>
          </p:cNvSpPr>
          <p:nvPr/>
        </p:nvSpPr>
        <p:spPr bwMode="auto">
          <a:xfrm>
            <a:off x="1901825" y="5356225"/>
            <a:ext cx="460375" cy="420688"/>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19" name="Oval 15"/>
          <p:cNvSpPr>
            <a:spLocks noChangeArrowheads="1"/>
          </p:cNvSpPr>
          <p:nvPr/>
        </p:nvSpPr>
        <p:spPr bwMode="auto">
          <a:xfrm>
            <a:off x="3846513" y="4195763"/>
            <a:ext cx="361950" cy="361950"/>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0" name="Oval 16"/>
          <p:cNvSpPr>
            <a:spLocks noChangeArrowheads="1"/>
          </p:cNvSpPr>
          <p:nvPr/>
        </p:nvSpPr>
        <p:spPr bwMode="auto">
          <a:xfrm>
            <a:off x="4648200" y="3506788"/>
            <a:ext cx="742950" cy="477837"/>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1" name="Oval 17"/>
          <p:cNvSpPr>
            <a:spLocks noChangeArrowheads="1"/>
          </p:cNvSpPr>
          <p:nvPr/>
        </p:nvSpPr>
        <p:spPr bwMode="auto">
          <a:xfrm>
            <a:off x="5284788" y="3367088"/>
            <a:ext cx="595312" cy="493712"/>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2" name="Oval 18"/>
          <p:cNvSpPr>
            <a:spLocks noChangeArrowheads="1"/>
          </p:cNvSpPr>
          <p:nvPr/>
        </p:nvSpPr>
        <p:spPr bwMode="auto">
          <a:xfrm>
            <a:off x="6477000" y="2468563"/>
            <a:ext cx="766763" cy="601662"/>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3" name="Oval 19"/>
          <p:cNvSpPr>
            <a:spLocks noChangeArrowheads="1"/>
          </p:cNvSpPr>
          <p:nvPr/>
        </p:nvSpPr>
        <p:spPr bwMode="auto">
          <a:xfrm rot="-1687140">
            <a:off x="7999413" y="1376363"/>
            <a:ext cx="266700" cy="1408112"/>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4" name="Text Box 20"/>
          <p:cNvSpPr txBox="1">
            <a:spLocks noChangeArrowheads="1"/>
          </p:cNvSpPr>
          <p:nvPr/>
        </p:nvSpPr>
        <p:spPr bwMode="auto">
          <a:xfrm>
            <a:off x="2398713" y="5337175"/>
            <a:ext cx="4383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STM- atom manipulation</a:t>
            </a:r>
          </a:p>
        </p:txBody>
      </p:sp>
      <p:sp>
        <p:nvSpPr>
          <p:cNvPr id="149525" name="Text Box 21"/>
          <p:cNvSpPr txBox="1">
            <a:spLocks noChangeArrowheads="1"/>
          </p:cNvSpPr>
          <p:nvPr/>
        </p:nvSpPr>
        <p:spPr bwMode="auto">
          <a:xfrm>
            <a:off x="2627313" y="3789363"/>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6" name="Text Box 22"/>
          <p:cNvSpPr txBox="1">
            <a:spLocks noChangeArrowheads="1"/>
          </p:cNvSpPr>
          <p:nvPr/>
        </p:nvSpPr>
        <p:spPr bwMode="auto">
          <a:xfrm>
            <a:off x="3429000" y="3162300"/>
            <a:ext cx="1524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AFM (single tip with Silicon as resist)</a:t>
            </a:r>
          </a:p>
        </p:txBody>
      </p:sp>
      <p:sp>
        <p:nvSpPr>
          <p:cNvPr id="149527" name="Rectangle 23"/>
          <p:cNvSpPr>
            <a:spLocks noChangeArrowheads="1"/>
          </p:cNvSpPr>
          <p:nvPr/>
        </p:nvSpPr>
        <p:spPr bwMode="auto">
          <a:xfrm>
            <a:off x="2471738" y="3908425"/>
            <a:ext cx="14906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E-beam lithography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(inorganic resists)</a:t>
            </a:r>
          </a:p>
        </p:txBody>
      </p:sp>
      <p:sp>
        <p:nvSpPr>
          <p:cNvPr id="149528" name="Text Box 24"/>
          <p:cNvSpPr txBox="1">
            <a:spLocks noChangeArrowheads="1"/>
          </p:cNvSpPr>
          <p:nvPr/>
        </p:nvSpPr>
        <p:spPr bwMode="auto">
          <a:xfrm>
            <a:off x="4267200" y="2324100"/>
            <a:ext cx="2362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Other Gaussian E-beam lithography (high speed resists)</a:t>
            </a:r>
          </a:p>
        </p:txBody>
      </p:sp>
      <p:sp>
        <p:nvSpPr>
          <p:cNvPr id="149529" name="Text Box 25"/>
          <p:cNvSpPr txBox="1">
            <a:spLocks noChangeArrowheads="1"/>
          </p:cNvSpPr>
          <p:nvPr/>
        </p:nvSpPr>
        <p:spPr bwMode="auto">
          <a:xfrm>
            <a:off x="5410200" y="3832225"/>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Gaussian E-beam lithography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(PMMA resist)</a:t>
            </a:r>
          </a:p>
        </p:txBody>
      </p:sp>
      <p:sp>
        <p:nvSpPr>
          <p:cNvPr id="149530" name="Text Box 27"/>
          <p:cNvSpPr txBox="1">
            <a:spLocks noChangeArrowheads="1"/>
          </p:cNvSpPr>
          <p:nvPr/>
        </p:nvSpPr>
        <p:spPr bwMode="auto">
          <a:xfrm rot="-5400000">
            <a:off x="-181768" y="3634581"/>
            <a:ext cx="248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Resolution (Angstrom)</a:t>
            </a:r>
          </a:p>
        </p:txBody>
      </p:sp>
      <p:sp>
        <p:nvSpPr>
          <p:cNvPr id="149531" name="Rectangle 28"/>
          <p:cNvSpPr>
            <a:spLocks noChangeArrowheads="1"/>
          </p:cNvSpPr>
          <p:nvPr/>
        </p:nvSpPr>
        <p:spPr bwMode="auto">
          <a:xfrm>
            <a:off x="3103563" y="6070600"/>
            <a:ext cx="3816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Area Throughput (μm</a:t>
            </a:r>
            <a:r>
              <a:rPr kumimoji="0" lang="en-US" altLang="en-US" sz="2000" b="1" i="0" u="none" strike="noStrike" kern="1200" cap="none" spc="0" normalizeH="0" baseline="16000" noProof="0">
                <a:ln>
                  <a:noFill/>
                </a:ln>
                <a:solidFill>
                  <a:srgbClr val="000000"/>
                </a:solidFill>
                <a:effectLst/>
                <a:uLnTx/>
                <a:uFillTx/>
                <a:latin typeface="Arial Narrow" panose="020B0606020202030204" pitchFamily="34" charset="0"/>
                <a:ea typeface="+mn-ea"/>
                <a:cs typeface="Arial" panose="020B0604020202020204" pitchFamily="34" charset="0"/>
              </a:rPr>
              <a:t>2</a:t>
            </a:r>
            <a:r>
              <a:rPr kumimoji="0" lang="en-US" altLang="en-US" sz="20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/hr)</a:t>
            </a:r>
          </a:p>
        </p:txBody>
      </p:sp>
      <p:sp>
        <p:nvSpPr>
          <p:cNvPr id="149532" name="Text Box 29"/>
          <p:cNvSpPr txBox="1">
            <a:spLocks noChangeArrowheads="1"/>
          </p:cNvSpPr>
          <p:nvPr/>
        </p:nvSpPr>
        <p:spPr bwMode="auto">
          <a:xfrm>
            <a:off x="239712" y="6169026"/>
            <a:ext cx="2960688" cy="307975"/>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Don Tennant: Cornell University</a:t>
            </a:r>
          </a:p>
        </p:txBody>
      </p:sp>
      <p:sp>
        <p:nvSpPr>
          <p:cNvPr id="149533" name="Line 30"/>
          <p:cNvSpPr>
            <a:spLocks noChangeShapeType="1"/>
          </p:cNvSpPr>
          <p:nvPr/>
        </p:nvSpPr>
        <p:spPr bwMode="auto">
          <a:xfrm>
            <a:off x="27432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4" name="Line 31"/>
          <p:cNvSpPr>
            <a:spLocks noChangeShapeType="1"/>
          </p:cNvSpPr>
          <p:nvPr/>
        </p:nvSpPr>
        <p:spPr bwMode="auto">
          <a:xfrm>
            <a:off x="34290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5" name="Line 32"/>
          <p:cNvSpPr>
            <a:spLocks noChangeShapeType="1"/>
          </p:cNvSpPr>
          <p:nvPr/>
        </p:nvSpPr>
        <p:spPr bwMode="auto">
          <a:xfrm>
            <a:off x="41148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6" name="Line 33"/>
          <p:cNvSpPr>
            <a:spLocks noChangeShapeType="1"/>
          </p:cNvSpPr>
          <p:nvPr/>
        </p:nvSpPr>
        <p:spPr bwMode="auto">
          <a:xfrm>
            <a:off x="47244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7" name="Line 34"/>
          <p:cNvSpPr>
            <a:spLocks noChangeShapeType="1"/>
          </p:cNvSpPr>
          <p:nvPr/>
        </p:nvSpPr>
        <p:spPr bwMode="auto">
          <a:xfrm>
            <a:off x="54864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8" name="Line 35"/>
          <p:cNvSpPr>
            <a:spLocks noChangeShapeType="1"/>
          </p:cNvSpPr>
          <p:nvPr/>
        </p:nvSpPr>
        <p:spPr bwMode="auto">
          <a:xfrm>
            <a:off x="61722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9" name="Line 36"/>
          <p:cNvSpPr>
            <a:spLocks noChangeShapeType="1"/>
          </p:cNvSpPr>
          <p:nvPr/>
        </p:nvSpPr>
        <p:spPr bwMode="auto">
          <a:xfrm>
            <a:off x="68580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40" name="Line 37"/>
          <p:cNvSpPr>
            <a:spLocks noChangeShapeType="1"/>
          </p:cNvSpPr>
          <p:nvPr/>
        </p:nvSpPr>
        <p:spPr bwMode="auto">
          <a:xfrm>
            <a:off x="75438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41" name="Text Box 43"/>
          <p:cNvSpPr txBox="1">
            <a:spLocks noChangeArrowheads="1"/>
          </p:cNvSpPr>
          <p:nvPr/>
        </p:nvSpPr>
        <p:spPr bwMode="auto">
          <a:xfrm>
            <a:off x="4495800" y="1851025"/>
            <a:ext cx="3276600" cy="30480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Shaped &amp; cell projection  E-beam lithography</a:t>
            </a:r>
          </a:p>
        </p:txBody>
      </p:sp>
      <p:sp>
        <p:nvSpPr>
          <p:cNvPr id="149542" name="Oval 44"/>
          <p:cNvSpPr>
            <a:spLocks noChangeArrowheads="1"/>
          </p:cNvSpPr>
          <p:nvPr/>
        </p:nvSpPr>
        <p:spPr bwMode="auto">
          <a:xfrm>
            <a:off x="7459663" y="2089150"/>
            <a:ext cx="363537" cy="377825"/>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1207344" name="Group 48"/>
          <p:cNvGrpSpPr>
            <a:grpSpLocks/>
          </p:cNvGrpSpPr>
          <p:nvPr/>
        </p:nvGrpSpPr>
        <p:grpSpPr bwMode="auto">
          <a:xfrm>
            <a:off x="7315200" y="3429000"/>
            <a:ext cx="1600200" cy="1162050"/>
            <a:chOff x="4608" y="2160"/>
            <a:chExt cx="1008" cy="732"/>
          </a:xfrm>
        </p:grpSpPr>
        <p:sp>
          <p:nvSpPr>
            <p:cNvPr id="149545" name="Rectangle 45"/>
            <p:cNvSpPr>
              <a:spLocks noChangeArrowheads="1"/>
            </p:cNvSpPr>
            <p:nvPr/>
          </p:nvSpPr>
          <p:spPr bwMode="auto">
            <a:xfrm>
              <a:off x="4608" y="2508"/>
              <a:ext cx="1008" cy="384"/>
            </a:xfrm>
            <a:prstGeom prst="rect">
              <a:avLst/>
            </a:prstGeom>
            <a:solidFill>
              <a:srgbClr val="FFFF99"/>
            </a:solidFill>
            <a:ln w="28575">
              <a:solidFill>
                <a:srgbClr val="339933"/>
              </a:solidFill>
              <a:miter lim="800000"/>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149546" name="Group 46"/>
            <p:cNvGrpSpPr>
              <a:grpSpLocks/>
            </p:cNvGrpSpPr>
            <p:nvPr/>
          </p:nvGrpSpPr>
          <p:grpSpPr bwMode="auto">
            <a:xfrm>
              <a:off x="4650" y="2160"/>
              <a:ext cx="912" cy="684"/>
              <a:chOff x="4650" y="1842"/>
              <a:chExt cx="912" cy="684"/>
            </a:xfrm>
          </p:grpSpPr>
          <p:sp>
            <p:nvSpPr>
              <p:cNvPr id="149547" name="Rectangle 47"/>
              <p:cNvSpPr>
                <a:spLocks noChangeArrowheads="1"/>
              </p:cNvSpPr>
              <p:nvPr/>
            </p:nvSpPr>
            <p:spPr bwMode="auto">
              <a:xfrm>
                <a:off x="4731" y="2238"/>
                <a:ext cx="7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115888" marR="0" lvl="0" indent="-115888" algn="ctr" defTabSz="914400" rtl="0" eaLnBrk="1" fontAlgn="auto" latinLnBrk="0" hangingPunct="1">
                  <a:lnSpc>
                    <a:spcPct val="100000"/>
                  </a:lnSpc>
                  <a:spcBef>
                    <a:spcPct val="1000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Imprint</a:t>
                </a:r>
              </a:p>
            </p:txBody>
          </p:sp>
          <p:sp>
            <p:nvSpPr>
              <p:cNvPr id="149548" name="Rectangle 48"/>
              <p:cNvSpPr>
                <a:spLocks noChangeArrowheads="1"/>
              </p:cNvSpPr>
              <p:nvPr/>
            </p:nvSpPr>
            <p:spPr bwMode="auto">
              <a:xfrm>
                <a:off x="4650" y="1842"/>
                <a:ext cx="9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grpSp>
      <p:sp>
        <p:nvSpPr>
          <p:cNvPr id="149544" name="Rectangle 7"/>
          <p:cNvSpPr>
            <a:spLocks noChangeArrowheads="1"/>
          </p:cNvSpPr>
          <p:nvPr/>
        </p:nvSpPr>
        <p:spPr bwMode="auto">
          <a:xfrm flipV="1">
            <a:off x="419100" y="990600"/>
            <a:ext cx="8610600" cy="46038"/>
          </a:xfrm>
          <a:prstGeom prst="rect">
            <a:avLst/>
          </a:prstGeom>
          <a:gradFill rotWithShape="0">
            <a:gsLst>
              <a:gs pos="0">
                <a:srgbClr val="00FF00"/>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70158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7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993594" y="23813"/>
            <a:ext cx="548041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90’s Soft Lithography</a:t>
            </a:r>
            <a:endParaRPr kumimoji="0" lang="en-US" alt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grpSp>
        <p:nvGrpSpPr>
          <p:cNvPr id="83971" name="Group 3"/>
          <p:cNvGrpSpPr>
            <a:grpSpLocks/>
          </p:cNvGrpSpPr>
          <p:nvPr/>
        </p:nvGrpSpPr>
        <p:grpSpPr bwMode="auto">
          <a:xfrm>
            <a:off x="186069" y="892397"/>
            <a:ext cx="2900363" cy="5551488"/>
            <a:chOff x="0" y="672"/>
            <a:chExt cx="1827" cy="3497"/>
          </a:xfrm>
        </p:grpSpPr>
        <p:sp>
          <p:nvSpPr>
            <p:cNvPr id="83978" name="Text Box 4"/>
            <p:cNvSpPr txBox="1">
              <a:spLocks noChangeArrowheads="1"/>
            </p:cNvSpPr>
            <p:nvPr/>
          </p:nvSpPr>
          <p:spPr bwMode="auto">
            <a:xfrm>
              <a:off x="278" y="672"/>
              <a:ext cx="1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Soft Lithography</a:t>
              </a:r>
            </a:p>
          </p:txBody>
        </p:sp>
        <p:grpSp>
          <p:nvGrpSpPr>
            <p:cNvPr id="83979" name="Group 5"/>
            <p:cNvGrpSpPr>
              <a:grpSpLocks/>
            </p:cNvGrpSpPr>
            <p:nvPr/>
          </p:nvGrpSpPr>
          <p:grpSpPr bwMode="auto">
            <a:xfrm>
              <a:off x="144" y="2665"/>
              <a:ext cx="1671" cy="447"/>
              <a:chOff x="184" y="2648"/>
              <a:chExt cx="1671" cy="447"/>
            </a:xfrm>
          </p:grpSpPr>
          <p:sp>
            <p:nvSpPr>
              <p:cNvPr id="84053" name="Rectangle 6"/>
              <p:cNvSpPr>
                <a:spLocks noChangeArrowheads="1"/>
              </p:cNvSpPr>
              <p:nvPr/>
            </p:nvSpPr>
            <p:spPr bwMode="auto">
              <a:xfrm>
                <a:off x="184" y="2849"/>
                <a:ext cx="1662" cy="24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54" name="Rectangle 7" descr="Newsprint"/>
              <p:cNvSpPr>
                <a:spLocks noChangeArrowheads="1"/>
              </p:cNvSpPr>
              <p:nvPr/>
            </p:nvSpPr>
            <p:spPr bwMode="auto">
              <a:xfrm>
                <a:off x="184" y="2747"/>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55" name="Rectangle 8"/>
              <p:cNvSpPr>
                <a:spLocks noChangeArrowheads="1"/>
              </p:cNvSpPr>
              <p:nvPr/>
            </p:nvSpPr>
            <p:spPr bwMode="auto">
              <a:xfrm>
                <a:off x="184" y="2700"/>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56" name="Group 9"/>
              <p:cNvGrpSpPr>
                <a:grpSpLocks/>
              </p:cNvGrpSpPr>
              <p:nvPr/>
            </p:nvGrpSpPr>
            <p:grpSpPr bwMode="auto">
              <a:xfrm>
                <a:off x="187" y="2648"/>
                <a:ext cx="1668" cy="48"/>
                <a:chOff x="159" y="1299"/>
                <a:chExt cx="1668" cy="48"/>
              </a:xfrm>
            </p:grpSpPr>
            <p:grpSp>
              <p:nvGrpSpPr>
                <p:cNvPr id="84057" name="Group 10"/>
                <p:cNvGrpSpPr>
                  <a:grpSpLocks/>
                </p:cNvGrpSpPr>
                <p:nvPr/>
              </p:nvGrpSpPr>
              <p:grpSpPr bwMode="auto">
                <a:xfrm>
                  <a:off x="159" y="1299"/>
                  <a:ext cx="156" cy="48"/>
                  <a:chOff x="240" y="1536"/>
                  <a:chExt cx="156" cy="48"/>
                </a:xfrm>
              </p:grpSpPr>
              <p:sp>
                <p:nvSpPr>
                  <p:cNvPr id="84079" name="Oval 11"/>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80" name="Oval 12"/>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81" name="Oval 13"/>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4058" name="Group 14"/>
                <p:cNvGrpSpPr>
                  <a:grpSpLocks/>
                </p:cNvGrpSpPr>
                <p:nvPr/>
              </p:nvGrpSpPr>
              <p:grpSpPr bwMode="auto">
                <a:xfrm>
                  <a:off x="543" y="1299"/>
                  <a:ext cx="252" cy="48"/>
                  <a:chOff x="432" y="1725"/>
                  <a:chExt cx="252" cy="48"/>
                </a:xfrm>
              </p:grpSpPr>
              <p:sp>
                <p:nvSpPr>
                  <p:cNvPr id="84073" name="Oval 15"/>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4" name="Oval 16"/>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75" name="Group 17"/>
                  <p:cNvGrpSpPr>
                    <a:grpSpLocks/>
                  </p:cNvGrpSpPr>
                  <p:nvPr/>
                </p:nvGrpSpPr>
                <p:grpSpPr bwMode="auto">
                  <a:xfrm>
                    <a:off x="432" y="1725"/>
                    <a:ext cx="156" cy="48"/>
                    <a:chOff x="240" y="1536"/>
                    <a:chExt cx="156" cy="48"/>
                  </a:xfrm>
                </p:grpSpPr>
                <p:sp>
                  <p:nvSpPr>
                    <p:cNvPr id="84076" name="Oval 18"/>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7" name="Oval 19"/>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8" name="Oval 20"/>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59" name="Group 21"/>
                <p:cNvGrpSpPr>
                  <a:grpSpLocks/>
                </p:cNvGrpSpPr>
                <p:nvPr/>
              </p:nvGrpSpPr>
              <p:grpSpPr bwMode="auto">
                <a:xfrm>
                  <a:off x="1071" y="1299"/>
                  <a:ext cx="252" cy="48"/>
                  <a:chOff x="432" y="1725"/>
                  <a:chExt cx="252" cy="48"/>
                </a:xfrm>
              </p:grpSpPr>
              <p:sp>
                <p:nvSpPr>
                  <p:cNvPr id="84067" name="Oval 22"/>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68" name="Oval 23"/>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69" name="Group 24"/>
                  <p:cNvGrpSpPr>
                    <a:grpSpLocks/>
                  </p:cNvGrpSpPr>
                  <p:nvPr/>
                </p:nvGrpSpPr>
                <p:grpSpPr bwMode="auto">
                  <a:xfrm>
                    <a:off x="432" y="1725"/>
                    <a:ext cx="156" cy="48"/>
                    <a:chOff x="240" y="1536"/>
                    <a:chExt cx="156" cy="48"/>
                  </a:xfrm>
                </p:grpSpPr>
                <p:sp>
                  <p:nvSpPr>
                    <p:cNvPr id="84070" name="Oval 25"/>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1" name="Oval 26"/>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2" name="Oval 27"/>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60" name="Group 28"/>
                <p:cNvGrpSpPr>
                  <a:grpSpLocks/>
                </p:cNvGrpSpPr>
                <p:nvPr/>
              </p:nvGrpSpPr>
              <p:grpSpPr bwMode="auto">
                <a:xfrm>
                  <a:off x="1575" y="1299"/>
                  <a:ext cx="252" cy="48"/>
                  <a:chOff x="432" y="1725"/>
                  <a:chExt cx="252" cy="48"/>
                </a:xfrm>
              </p:grpSpPr>
              <p:sp>
                <p:nvSpPr>
                  <p:cNvPr id="84061" name="Oval 29"/>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62" name="Oval 30"/>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63" name="Group 31"/>
                  <p:cNvGrpSpPr>
                    <a:grpSpLocks/>
                  </p:cNvGrpSpPr>
                  <p:nvPr/>
                </p:nvGrpSpPr>
                <p:grpSpPr bwMode="auto">
                  <a:xfrm>
                    <a:off x="432" y="1725"/>
                    <a:ext cx="156" cy="48"/>
                    <a:chOff x="240" y="1536"/>
                    <a:chExt cx="156" cy="48"/>
                  </a:xfrm>
                </p:grpSpPr>
                <p:sp>
                  <p:nvSpPr>
                    <p:cNvPr id="84064" name="Oval 32"/>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65" name="Oval 33"/>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66" name="Oval 34"/>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grpSp>
        <p:sp>
          <p:nvSpPr>
            <p:cNvPr id="83980" name="Freeform 35"/>
            <p:cNvSpPr>
              <a:spLocks/>
            </p:cNvSpPr>
            <p:nvPr/>
          </p:nvSpPr>
          <p:spPr bwMode="auto">
            <a:xfrm>
              <a:off x="144" y="1104"/>
              <a:ext cx="1680" cy="192"/>
            </a:xfrm>
            <a:custGeom>
              <a:avLst/>
              <a:gdLst>
                <a:gd name="T0" fmla="*/ 192 w 1680"/>
                <a:gd name="T1" fmla="*/ 0 h 192"/>
                <a:gd name="T2" fmla="*/ 1680 w 1680"/>
                <a:gd name="T3" fmla="*/ 0 h 192"/>
                <a:gd name="T4" fmla="*/ 1680 w 1680"/>
                <a:gd name="T5" fmla="*/ 192 h 192"/>
                <a:gd name="T6" fmla="*/ 1440 w 1680"/>
                <a:gd name="T7" fmla="*/ 192 h 192"/>
                <a:gd name="T8" fmla="*/ 1440 w 1680"/>
                <a:gd name="T9" fmla="*/ 96 h 192"/>
                <a:gd name="T10" fmla="*/ 1200 w 1680"/>
                <a:gd name="T11" fmla="*/ 96 h 192"/>
                <a:gd name="T12" fmla="*/ 1200 w 1680"/>
                <a:gd name="T13" fmla="*/ 192 h 192"/>
                <a:gd name="T14" fmla="*/ 912 w 1680"/>
                <a:gd name="T15" fmla="*/ 192 h 192"/>
                <a:gd name="T16" fmla="*/ 912 w 1680"/>
                <a:gd name="T17" fmla="*/ 96 h 192"/>
                <a:gd name="T18" fmla="*/ 672 w 1680"/>
                <a:gd name="T19" fmla="*/ 96 h 192"/>
                <a:gd name="T20" fmla="*/ 672 w 1680"/>
                <a:gd name="T21" fmla="*/ 192 h 192"/>
                <a:gd name="T22" fmla="*/ 384 w 1680"/>
                <a:gd name="T23" fmla="*/ 192 h 192"/>
                <a:gd name="T24" fmla="*/ 384 w 1680"/>
                <a:gd name="T25" fmla="*/ 96 h 192"/>
                <a:gd name="T26" fmla="*/ 192 w 1680"/>
                <a:gd name="T27" fmla="*/ 96 h 192"/>
                <a:gd name="T28" fmla="*/ 192 w 1680"/>
                <a:gd name="T29" fmla="*/ 192 h 192"/>
                <a:gd name="T30" fmla="*/ 0 w 1680"/>
                <a:gd name="T31" fmla="*/ 192 h 192"/>
                <a:gd name="T32" fmla="*/ 0 w 1680"/>
                <a:gd name="T33" fmla="*/ 0 h 192"/>
                <a:gd name="T34" fmla="*/ 192 w 1680"/>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80" h="192">
                  <a:moveTo>
                    <a:pt x="192" y="0"/>
                  </a:moveTo>
                  <a:lnTo>
                    <a:pt x="1680" y="0"/>
                  </a:lnTo>
                  <a:lnTo>
                    <a:pt x="1680" y="192"/>
                  </a:lnTo>
                  <a:lnTo>
                    <a:pt x="1440" y="192"/>
                  </a:lnTo>
                  <a:lnTo>
                    <a:pt x="1440" y="96"/>
                  </a:lnTo>
                  <a:lnTo>
                    <a:pt x="1200" y="96"/>
                  </a:lnTo>
                  <a:lnTo>
                    <a:pt x="1200" y="192"/>
                  </a:lnTo>
                  <a:lnTo>
                    <a:pt x="912" y="192"/>
                  </a:lnTo>
                  <a:lnTo>
                    <a:pt x="912" y="96"/>
                  </a:lnTo>
                  <a:lnTo>
                    <a:pt x="672" y="96"/>
                  </a:lnTo>
                  <a:lnTo>
                    <a:pt x="672" y="192"/>
                  </a:lnTo>
                  <a:lnTo>
                    <a:pt x="384" y="192"/>
                  </a:lnTo>
                  <a:lnTo>
                    <a:pt x="384" y="96"/>
                  </a:lnTo>
                  <a:lnTo>
                    <a:pt x="192" y="96"/>
                  </a:lnTo>
                  <a:lnTo>
                    <a:pt x="192" y="192"/>
                  </a:lnTo>
                  <a:lnTo>
                    <a:pt x="0" y="192"/>
                  </a:lnTo>
                  <a:lnTo>
                    <a:pt x="0" y="0"/>
                  </a:lnTo>
                  <a:lnTo>
                    <a:pt x="192" y="0"/>
                  </a:lnTo>
                  <a:close/>
                </a:path>
              </a:pathLst>
            </a:cu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3981" name="Group 36"/>
            <p:cNvGrpSpPr>
              <a:grpSpLocks/>
            </p:cNvGrpSpPr>
            <p:nvPr/>
          </p:nvGrpSpPr>
          <p:grpSpPr bwMode="auto">
            <a:xfrm>
              <a:off x="159" y="1299"/>
              <a:ext cx="1668" cy="48"/>
              <a:chOff x="159" y="1299"/>
              <a:chExt cx="1668" cy="48"/>
            </a:xfrm>
          </p:grpSpPr>
          <p:grpSp>
            <p:nvGrpSpPr>
              <p:cNvPr id="84028" name="Group 37"/>
              <p:cNvGrpSpPr>
                <a:grpSpLocks/>
              </p:cNvGrpSpPr>
              <p:nvPr/>
            </p:nvGrpSpPr>
            <p:grpSpPr bwMode="auto">
              <a:xfrm>
                <a:off x="159" y="1299"/>
                <a:ext cx="156" cy="48"/>
                <a:chOff x="240" y="1536"/>
                <a:chExt cx="156" cy="48"/>
              </a:xfrm>
            </p:grpSpPr>
            <p:sp>
              <p:nvSpPr>
                <p:cNvPr id="84050" name="Oval 38"/>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51" name="Oval 39"/>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52" name="Oval 40"/>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4029" name="Group 41"/>
              <p:cNvGrpSpPr>
                <a:grpSpLocks/>
              </p:cNvGrpSpPr>
              <p:nvPr/>
            </p:nvGrpSpPr>
            <p:grpSpPr bwMode="auto">
              <a:xfrm>
                <a:off x="543" y="1299"/>
                <a:ext cx="252" cy="48"/>
                <a:chOff x="432" y="1725"/>
                <a:chExt cx="252" cy="48"/>
              </a:xfrm>
            </p:grpSpPr>
            <p:sp>
              <p:nvSpPr>
                <p:cNvPr id="84044" name="Oval 42"/>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5" name="Oval 43"/>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46" name="Group 44"/>
                <p:cNvGrpSpPr>
                  <a:grpSpLocks/>
                </p:cNvGrpSpPr>
                <p:nvPr/>
              </p:nvGrpSpPr>
              <p:grpSpPr bwMode="auto">
                <a:xfrm>
                  <a:off x="432" y="1725"/>
                  <a:ext cx="156" cy="48"/>
                  <a:chOff x="240" y="1536"/>
                  <a:chExt cx="156" cy="48"/>
                </a:xfrm>
              </p:grpSpPr>
              <p:sp>
                <p:nvSpPr>
                  <p:cNvPr id="84047" name="Oval 45"/>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8" name="Oval 46"/>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9" name="Oval 47"/>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30" name="Group 48"/>
              <p:cNvGrpSpPr>
                <a:grpSpLocks/>
              </p:cNvGrpSpPr>
              <p:nvPr/>
            </p:nvGrpSpPr>
            <p:grpSpPr bwMode="auto">
              <a:xfrm>
                <a:off x="1071" y="1299"/>
                <a:ext cx="252" cy="48"/>
                <a:chOff x="432" y="1725"/>
                <a:chExt cx="252" cy="48"/>
              </a:xfrm>
            </p:grpSpPr>
            <p:sp>
              <p:nvSpPr>
                <p:cNvPr id="84038" name="Oval 49"/>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39" name="Oval 50"/>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40" name="Group 51"/>
                <p:cNvGrpSpPr>
                  <a:grpSpLocks/>
                </p:cNvGrpSpPr>
                <p:nvPr/>
              </p:nvGrpSpPr>
              <p:grpSpPr bwMode="auto">
                <a:xfrm>
                  <a:off x="432" y="1725"/>
                  <a:ext cx="156" cy="48"/>
                  <a:chOff x="240" y="1536"/>
                  <a:chExt cx="156" cy="48"/>
                </a:xfrm>
              </p:grpSpPr>
              <p:sp>
                <p:nvSpPr>
                  <p:cNvPr id="84041" name="Oval 52"/>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2" name="Oval 53"/>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3" name="Oval 54"/>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31" name="Group 55"/>
              <p:cNvGrpSpPr>
                <a:grpSpLocks/>
              </p:cNvGrpSpPr>
              <p:nvPr/>
            </p:nvGrpSpPr>
            <p:grpSpPr bwMode="auto">
              <a:xfrm>
                <a:off x="1575" y="1299"/>
                <a:ext cx="252" cy="48"/>
                <a:chOff x="432" y="1725"/>
                <a:chExt cx="252" cy="48"/>
              </a:xfrm>
            </p:grpSpPr>
            <p:sp>
              <p:nvSpPr>
                <p:cNvPr id="84032" name="Oval 56"/>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33" name="Oval 57"/>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34" name="Group 58"/>
                <p:cNvGrpSpPr>
                  <a:grpSpLocks/>
                </p:cNvGrpSpPr>
                <p:nvPr/>
              </p:nvGrpSpPr>
              <p:grpSpPr bwMode="auto">
                <a:xfrm>
                  <a:off x="432" y="1725"/>
                  <a:ext cx="156" cy="48"/>
                  <a:chOff x="240" y="1536"/>
                  <a:chExt cx="156" cy="48"/>
                </a:xfrm>
              </p:grpSpPr>
              <p:sp>
                <p:nvSpPr>
                  <p:cNvPr id="84035" name="Oval 59"/>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36" name="Oval 60"/>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37" name="Oval 61"/>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grpSp>
          <p:nvGrpSpPr>
            <p:cNvPr id="83982" name="Group 62"/>
            <p:cNvGrpSpPr>
              <a:grpSpLocks/>
            </p:cNvGrpSpPr>
            <p:nvPr/>
          </p:nvGrpSpPr>
          <p:grpSpPr bwMode="auto">
            <a:xfrm>
              <a:off x="144" y="1680"/>
              <a:ext cx="1683" cy="634"/>
              <a:chOff x="144" y="1680"/>
              <a:chExt cx="1683" cy="634"/>
            </a:xfrm>
          </p:grpSpPr>
          <p:sp>
            <p:nvSpPr>
              <p:cNvPr id="83998" name="Rectangle 63"/>
              <p:cNvSpPr>
                <a:spLocks noChangeArrowheads="1"/>
              </p:cNvSpPr>
              <p:nvPr/>
            </p:nvSpPr>
            <p:spPr bwMode="auto">
              <a:xfrm>
                <a:off x="150" y="2068"/>
                <a:ext cx="1662" cy="24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9" name="Rectangle 64" descr="Newsprint"/>
              <p:cNvSpPr>
                <a:spLocks noChangeArrowheads="1"/>
              </p:cNvSpPr>
              <p:nvPr/>
            </p:nvSpPr>
            <p:spPr bwMode="auto">
              <a:xfrm>
                <a:off x="150" y="1966"/>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00" name="Rectangle 65"/>
              <p:cNvSpPr>
                <a:spLocks noChangeArrowheads="1"/>
              </p:cNvSpPr>
              <p:nvPr/>
            </p:nvSpPr>
            <p:spPr bwMode="auto">
              <a:xfrm>
                <a:off x="150" y="1919"/>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01" name="Freeform 66"/>
              <p:cNvSpPr>
                <a:spLocks/>
              </p:cNvSpPr>
              <p:nvPr/>
            </p:nvSpPr>
            <p:spPr bwMode="auto">
              <a:xfrm>
                <a:off x="144" y="1680"/>
                <a:ext cx="1680" cy="192"/>
              </a:xfrm>
              <a:custGeom>
                <a:avLst/>
                <a:gdLst>
                  <a:gd name="T0" fmla="*/ 192 w 1680"/>
                  <a:gd name="T1" fmla="*/ 0 h 192"/>
                  <a:gd name="T2" fmla="*/ 1680 w 1680"/>
                  <a:gd name="T3" fmla="*/ 0 h 192"/>
                  <a:gd name="T4" fmla="*/ 1680 w 1680"/>
                  <a:gd name="T5" fmla="*/ 192 h 192"/>
                  <a:gd name="T6" fmla="*/ 1440 w 1680"/>
                  <a:gd name="T7" fmla="*/ 192 h 192"/>
                  <a:gd name="T8" fmla="*/ 1440 w 1680"/>
                  <a:gd name="T9" fmla="*/ 96 h 192"/>
                  <a:gd name="T10" fmla="*/ 1200 w 1680"/>
                  <a:gd name="T11" fmla="*/ 96 h 192"/>
                  <a:gd name="T12" fmla="*/ 1200 w 1680"/>
                  <a:gd name="T13" fmla="*/ 192 h 192"/>
                  <a:gd name="T14" fmla="*/ 912 w 1680"/>
                  <a:gd name="T15" fmla="*/ 192 h 192"/>
                  <a:gd name="T16" fmla="*/ 912 w 1680"/>
                  <a:gd name="T17" fmla="*/ 96 h 192"/>
                  <a:gd name="T18" fmla="*/ 672 w 1680"/>
                  <a:gd name="T19" fmla="*/ 96 h 192"/>
                  <a:gd name="T20" fmla="*/ 672 w 1680"/>
                  <a:gd name="T21" fmla="*/ 192 h 192"/>
                  <a:gd name="T22" fmla="*/ 384 w 1680"/>
                  <a:gd name="T23" fmla="*/ 192 h 192"/>
                  <a:gd name="T24" fmla="*/ 384 w 1680"/>
                  <a:gd name="T25" fmla="*/ 96 h 192"/>
                  <a:gd name="T26" fmla="*/ 192 w 1680"/>
                  <a:gd name="T27" fmla="*/ 96 h 192"/>
                  <a:gd name="T28" fmla="*/ 192 w 1680"/>
                  <a:gd name="T29" fmla="*/ 192 h 192"/>
                  <a:gd name="T30" fmla="*/ 0 w 1680"/>
                  <a:gd name="T31" fmla="*/ 192 h 192"/>
                  <a:gd name="T32" fmla="*/ 0 w 1680"/>
                  <a:gd name="T33" fmla="*/ 0 h 192"/>
                  <a:gd name="T34" fmla="*/ 192 w 1680"/>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80" h="192">
                    <a:moveTo>
                      <a:pt x="192" y="0"/>
                    </a:moveTo>
                    <a:lnTo>
                      <a:pt x="1680" y="0"/>
                    </a:lnTo>
                    <a:lnTo>
                      <a:pt x="1680" y="192"/>
                    </a:lnTo>
                    <a:lnTo>
                      <a:pt x="1440" y="192"/>
                    </a:lnTo>
                    <a:lnTo>
                      <a:pt x="1440" y="96"/>
                    </a:lnTo>
                    <a:lnTo>
                      <a:pt x="1200" y="96"/>
                    </a:lnTo>
                    <a:lnTo>
                      <a:pt x="1200" y="192"/>
                    </a:lnTo>
                    <a:lnTo>
                      <a:pt x="912" y="192"/>
                    </a:lnTo>
                    <a:lnTo>
                      <a:pt x="912" y="96"/>
                    </a:lnTo>
                    <a:lnTo>
                      <a:pt x="672" y="96"/>
                    </a:lnTo>
                    <a:lnTo>
                      <a:pt x="672" y="192"/>
                    </a:lnTo>
                    <a:lnTo>
                      <a:pt x="384" y="192"/>
                    </a:lnTo>
                    <a:lnTo>
                      <a:pt x="384" y="96"/>
                    </a:lnTo>
                    <a:lnTo>
                      <a:pt x="192" y="96"/>
                    </a:lnTo>
                    <a:lnTo>
                      <a:pt x="192" y="192"/>
                    </a:lnTo>
                    <a:lnTo>
                      <a:pt x="0" y="192"/>
                    </a:lnTo>
                    <a:lnTo>
                      <a:pt x="0" y="0"/>
                    </a:lnTo>
                    <a:lnTo>
                      <a:pt x="192" y="0"/>
                    </a:lnTo>
                    <a:close/>
                  </a:path>
                </a:pathLst>
              </a:cu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4002" name="Group 67"/>
              <p:cNvGrpSpPr>
                <a:grpSpLocks/>
              </p:cNvGrpSpPr>
              <p:nvPr/>
            </p:nvGrpSpPr>
            <p:grpSpPr bwMode="auto">
              <a:xfrm>
                <a:off x="159" y="1875"/>
                <a:ext cx="1668" cy="48"/>
                <a:chOff x="159" y="1299"/>
                <a:chExt cx="1668" cy="48"/>
              </a:xfrm>
            </p:grpSpPr>
            <p:grpSp>
              <p:nvGrpSpPr>
                <p:cNvPr id="84003" name="Group 68"/>
                <p:cNvGrpSpPr>
                  <a:grpSpLocks/>
                </p:cNvGrpSpPr>
                <p:nvPr/>
              </p:nvGrpSpPr>
              <p:grpSpPr bwMode="auto">
                <a:xfrm>
                  <a:off x="159" y="1299"/>
                  <a:ext cx="156" cy="48"/>
                  <a:chOff x="240" y="1536"/>
                  <a:chExt cx="156" cy="48"/>
                </a:xfrm>
              </p:grpSpPr>
              <p:sp>
                <p:nvSpPr>
                  <p:cNvPr id="84025" name="Oval 69"/>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6" name="Oval 70"/>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7" name="Oval 71"/>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4004" name="Group 72"/>
                <p:cNvGrpSpPr>
                  <a:grpSpLocks/>
                </p:cNvGrpSpPr>
                <p:nvPr/>
              </p:nvGrpSpPr>
              <p:grpSpPr bwMode="auto">
                <a:xfrm>
                  <a:off x="543" y="1299"/>
                  <a:ext cx="252" cy="48"/>
                  <a:chOff x="432" y="1725"/>
                  <a:chExt cx="252" cy="48"/>
                </a:xfrm>
              </p:grpSpPr>
              <p:sp>
                <p:nvSpPr>
                  <p:cNvPr id="84019" name="Oval 73"/>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0" name="Oval 74"/>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21" name="Group 75"/>
                  <p:cNvGrpSpPr>
                    <a:grpSpLocks/>
                  </p:cNvGrpSpPr>
                  <p:nvPr/>
                </p:nvGrpSpPr>
                <p:grpSpPr bwMode="auto">
                  <a:xfrm>
                    <a:off x="432" y="1725"/>
                    <a:ext cx="156" cy="48"/>
                    <a:chOff x="240" y="1536"/>
                    <a:chExt cx="156" cy="48"/>
                  </a:xfrm>
                </p:grpSpPr>
                <p:sp>
                  <p:nvSpPr>
                    <p:cNvPr id="84022" name="Oval 76"/>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3" name="Oval 77"/>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4" name="Oval 78"/>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05" name="Group 79"/>
                <p:cNvGrpSpPr>
                  <a:grpSpLocks/>
                </p:cNvGrpSpPr>
                <p:nvPr/>
              </p:nvGrpSpPr>
              <p:grpSpPr bwMode="auto">
                <a:xfrm>
                  <a:off x="1071" y="1299"/>
                  <a:ext cx="252" cy="48"/>
                  <a:chOff x="432" y="1725"/>
                  <a:chExt cx="252" cy="48"/>
                </a:xfrm>
              </p:grpSpPr>
              <p:sp>
                <p:nvSpPr>
                  <p:cNvPr id="84013" name="Oval 80"/>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4" name="Oval 81"/>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15" name="Group 82"/>
                  <p:cNvGrpSpPr>
                    <a:grpSpLocks/>
                  </p:cNvGrpSpPr>
                  <p:nvPr/>
                </p:nvGrpSpPr>
                <p:grpSpPr bwMode="auto">
                  <a:xfrm>
                    <a:off x="432" y="1725"/>
                    <a:ext cx="156" cy="48"/>
                    <a:chOff x="240" y="1536"/>
                    <a:chExt cx="156" cy="48"/>
                  </a:xfrm>
                </p:grpSpPr>
                <p:sp>
                  <p:nvSpPr>
                    <p:cNvPr id="84016" name="Oval 83"/>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7" name="Oval 84"/>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8" name="Oval 85"/>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06" name="Group 86"/>
                <p:cNvGrpSpPr>
                  <a:grpSpLocks/>
                </p:cNvGrpSpPr>
                <p:nvPr/>
              </p:nvGrpSpPr>
              <p:grpSpPr bwMode="auto">
                <a:xfrm>
                  <a:off x="1575" y="1299"/>
                  <a:ext cx="252" cy="48"/>
                  <a:chOff x="432" y="1725"/>
                  <a:chExt cx="252" cy="48"/>
                </a:xfrm>
              </p:grpSpPr>
              <p:sp>
                <p:nvSpPr>
                  <p:cNvPr id="84007" name="Oval 87"/>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08" name="Oval 88"/>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09" name="Group 89"/>
                  <p:cNvGrpSpPr>
                    <a:grpSpLocks/>
                  </p:cNvGrpSpPr>
                  <p:nvPr/>
                </p:nvGrpSpPr>
                <p:grpSpPr bwMode="auto">
                  <a:xfrm>
                    <a:off x="432" y="1725"/>
                    <a:ext cx="156" cy="48"/>
                    <a:chOff x="240" y="1536"/>
                    <a:chExt cx="156" cy="48"/>
                  </a:xfrm>
                </p:grpSpPr>
                <p:sp>
                  <p:nvSpPr>
                    <p:cNvPr id="84010" name="Oval 90"/>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1" name="Oval 91"/>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2" name="Oval 92"/>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grpSp>
        <p:grpSp>
          <p:nvGrpSpPr>
            <p:cNvPr id="83983" name="Group 93"/>
            <p:cNvGrpSpPr>
              <a:grpSpLocks/>
            </p:cNvGrpSpPr>
            <p:nvPr/>
          </p:nvGrpSpPr>
          <p:grpSpPr bwMode="auto">
            <a:xfrm>
              <a:off x="144" y="3425"/>
              <a:ext cx="1662" cy="395"/>
              <a:chOff x="190" y="3415"/>
              <a:chExt cx="1662" cy="395"/>
            </a:xfrm>
          </p:grpSpPr>
          <p:sp>
            <p:nvSpPr>
              <p:cNvPr id="83985" name="Rectangle 94"/>
              <p:cNvSpPr>
                <a:spLocks noChangeArrowheads="1"/>
              </p:cNvSpPr>
              <p:nvPr/>
            </p:nvSpPr>
            <p:spPr bwMode="auto">
              <a:xfrm>
                <a:off x="190" y="3564"/>
                <a:ext cx="1662" cy="24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3986" name="Group 95"/>
              <p:cNvGrpSpPr>
                <a:grpSpLocks/>
              </p:cNvGrpSpPr>
              <p:nvPr/>
            </p:nvGrpSpPr>
            <p:grpSpPr bwMode="auto">
              <a:xfrm>
                <a:off x="190" y="3415"/>
                <a:ext cx="162" cy="149"/>
                <a:chOff x="190" y="3415"/>
                <a:chExt cx="1662" cy="149"/>
              </a:xfrm>
            </p:grpSpPr>
            <p:sp>
              <p:nvSpPr>
                <p:cNvPr id="83996" name="Rectangle 96" descr="Newsprint"/>
                <p:cNvSpPr>
                  <a:spLocks noChangeArrowheads="1"/>
                </p:cNvSpPr>
                <p:nvPr/>
              </p:nvSpPr>
              <p:spPr bwMode="auto">
                <a:xfrm>
                  <a:off x="190" y="3462"/>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7" name="Rectangle 97"/>
                <p:cNvSpPr>
                  <a:spLocks noChangeArrowheads="1"/>
                </p:cNvSpPr>
                <p:nvPr/>
              </p:nvSpPr>
              <p:spPr bwMode="auto">
                <a:xfrm>
                  <a:off x="190" y="3415"/>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3987" name="Group 98"/>
              <p:cNvGrpSpPr>
                <a:grpSpLocks/>
              </p:cNvGrpSpPr>
              <p:nvPr/>
            </p:nvGrpSpPr>
            <p:grpSpPr bwMode="auto">
              <a:xfrm>
                <a:off x="580" y="3417"/>
                <a:ext cx="254" cy="149"/>
                <a:chOff x="190" y="3415"/>
                <a:chExt cx="1662" cy="149"/>
              </a:xfrm>
            </p:grpSpPr>
            <p:sp>
              <p:nvSpPr>
                <p:cNvPr id="83994" name="Rectangle 99" descr="Newsprint"/>
                <p:cNvSpPr>
                  <a:spLocks noChangeArrowheads="1"/>
                </p:cNvSpPr>
                <p:nvPr/>
              </p:nvSpPr>
              <p:spPr bwMode="auto">
                <a:xfrm>
                  <a:off x="190" y="3462"/>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5" name="Rectangle 100"/>
                <p:cNvSpPr>
                  <a:spLocks noChangeArrowheads="1"/>
                </p:cNvSpPr>
                <p:nvPr/>
              </p:nvSpPr>
              <p:spPr bwMode="auto">
                <a:xfrm>
                  <a:off x="190" y="3415"/>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3988" name="Group 101"/>
              <p:cNvGrpSpPr>
                <a:grpSpLocks/>
              </p:cNvGrpSpPr>
              <p:nvPr/>
            </p:nvGrpSpPr>
            <p:grpSpPr bwMode="auto">
              <a:xfrm>
                <a:off x="1092" y="3417"/>
                <a:ext cx="246" cy="149"/>
                <a:chOff x="190" y="3415"/>
                <a:chExt cx="1662" cy="149"/>
              </a:xfrm>
            </p:grpSpPr>
            <p:sp>
              <p:nvSpPr>
                <p:cNvPr id="83992" name="Rectangle 102" descr="Newsprint"/>
                <p:cNvSpPr>
                  <a:spLocks noChangeArrowheads="1"/>
                </p:cNvSpPr>
                <p:nvPr/>
              </p:nvSpPr>
              <p:spPr bwMode="auto">
                <a:xfrm>
                  <a:off x="190" y="3462"/>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3" name="Rectangle 103"/>
                <p:cNvSpPr>
                  <a:spLocks noChangeArrowheads="1"/>
                </p:cNvSpPr>
                <p:nvPr/>
              </p:nvSpPr>
              <p:spPr bwMode="auto">
                <a:xfrm>
                  <a:off x="190" y="3415"/>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3989" name="Group 104"/>
              <p:cNvGrpSpPr>
                <a:grpSpLocks/>
              </p:cNvGrpSpPr>
              <p:nvPr/>
            </p:nvGrpSpPr>
            <p:grpSpPr bwMode="auto">
              <a:xfrm>
                <a:off x="1602" y="3415"/>
                <a:ext cx="250" cy="149"/>
                <a:chOff x="190" y="3415"/>
                <a:chExt cx="1662" cy="149"/>
              </a:xfrm>
            </p:grpSpPr>
            <p:sp>
              <p:nvSpPr>
                <p:cNvPr id="83990" name="Rectangle 105" descr="Newsprint"/>
                <p:cNvSpPr>
                  <a:spLocks noChangeArrowheads="1"/>
                </p:cNvSpPr>
                <p:nvPr/>
              </p:nvSpPr>
              <p:spPr bwMode="auto">
                <a:xfrm>
                  <a:off x="190" y="3462"/>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1" name="Rectangle 106"/>
                <p:cNvSpPr>
                  <a:spLocks noChangeArrowheads="1"/>
                </p:cNvSpPr>
                <p:nvPr/>
              </p:nvSpPr>
              <p:spPr bwMode="auto">
                <a:xfrm>
                  <a:off x="190" y="3415"/>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83984" name="Text Box 107"/>
            <p:cNvSpPr txBox="1">
              <a:spLocks noChangeArrowheads="1"/>
            </p:cNvSpPr>
            <p:nvPr/>
          </p:nvSpPr>
          <p:spPr bwMode="auto">
            <a:xfrm>
              <a:off x="0" y="1326"/>
              <a:ext cx="1792" cy="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1</a:t>
              </a: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PDMS</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template with thiol</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2. Imprint stamp</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 Transfer molecules</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4. Pattern Transfer</a:t>
              </a:r>
            </a:p>
          </p:txBody>
        </p:sp>
      </p:grpSp>
      <p:pic>
        <p:nvPicPr>
          <p:cNvPr id="83972" name="Picture 108"/>
          <p:cNvPicPr>
            <a:picLocks noChangeAspect="1" noChangeArrowheads="1"/>
          </p:cNvPicPr>
          <p:nvPr/>
        </p:nvPicPr>
        <p:blipFill>
          <a:blip r:embed="rId4">
            <a:extLst>
              <a:ext uri="{28A0092B-C50C-407E-A947-70E740481C1C}">
                <a14:useLocalDpi xmlns:a14="http://schemas.microsoft.com/office/drawing/2010/main" val="0"/>
              </a:ext>
            </a:extLst>
          </a:blip>
          <a:srcRect l="51392" t="27153" r="25941" b="32016"/>
          <a:stretch>
            <a:fillRect/>
          </a:stretch>
        </p:blipFill>
        <p:spPr bwMode="auto">
          <a:xfrm>
            <a:off x="3733800" y="1062038"/>
            <a:ext cx="263842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109"/>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t="66667" r="49980"/>
          <a:stretch>
            <a:fillRect/>
          </a:stretch>
        </p:blipFill>
        <p:spPr bwMode="auto">
          <a:xfrm>
            <a:off x="6400800" y="2667000"/>
            <a:ext cx="2514600" cy="195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4" name="Picture 110"/>
          <p:cNvPicPr>
            <a:picLocks noChangeAspect="1" noChangeArrowheads="1"/>
          </p:cNvPicPr>
          <p:nvPr/>
        </p:nvPicPr>
        <p:blipFill>
          <a:blip r:embed="rId5">
            <a:extLst>
              <a:ext uri="{28A0092B-C50C-407E-A947-70E740481C1C}">
                <a14:useLocalDpi xmlns:a14="http://schemas.microsoft.com/office/drawing/2010/main" val="0"/>
              </a:ext>
            </a:extLst>
          </a:blip>
          <a:srcRect l="50490" t="69449"/>
          <a:stretch>
            <a:fillRect/>
          </a:stretch>
        </p:blipFill>
        <p:spPr bwMode="auto">
          <a:xfrm>
            <a:off x="6324600" y="862013"/>
            <a:ext cx="25908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5" name="Rectangle 111"/>
          <p:cNvSpPr>
            <a:spLocks noChangeArrowheads="1"/>
          </p:cNvSpPr>
          <p:nvPr/>
        </p:nvSpPr>
        <p:spPr bwMode="auto">
          <a:xfrm>
            <a:off x="3081669" y="6253948"/>
            <a:ext cx="509111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Annu. Rev. Mater. Sci. 1998. 28:153–84</a:t>
            </a:r>
          </a:p>
        </p:txBody>
      </p:sp>
      <p:sp>
        <p:nvSpPr>
          <p:cNvPr id="83976" name="Rectangle 112"/>
          <p:cNvSpPr>
            <a:spLocks noChangeArrowheads="1"/>
          </p:cNvSpPr>
          <p:nvPr/>
        </p:nvSpPr>
        <p:spPr bwMode="auto">
          <a:xfrm>
            <a:off x="3183458" y="5796748"/>
            <a:ext cx="49403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Younan</a:t>
            </a: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Xia and George M. </a:t>
            </a:r>
            <a:r>
              <a:rPr kumimoji="0" lang="en-US" alt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Whitesides</a:t>
            </a:r>
            <a:endPar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78033" name="Picture 113" descr="1764_web"/>
          <p:cNvPicPr>
            <a:picLocks noChangeAspect="1" noChangeArrowheads="1"/>
          </p:cNvPicPr>
          <p:nvPr/>
        </p:nvPicPr>
        <p:blipFill>
          <a:blip r:embed="rId6">
            <a:extLst>
              <a:ext uri="{28A0092B-C50C-407E-A947-70E740481C1C}">
                <a14:useLocalDpi xmlns:a14="http://schemas.microsoft.com/office/drawing/2010/main" val="0"/>
              </a:ext>
            </a:extLst>
          </a:blip>
          <a:srcRect b="35284"/>
          <a:stretch>
            <a:fillRect/>
          </a:stretch>
        </p:blipFill>
        <p:spPr bwMode="auto">
          <a:xfrm>
            <a:off x="2667000" y="1981200"/>
            <a:ext cx="3657600" cy="35385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79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8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523875" y="228600"/>
            <a:ext cx="8372476" cy="5937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dirty="0" smtClean="0">
                <a:solidFill>
                  <a:srgbClr val="3333FF"/>
                </a:solidFill>
              </a:rPr>
              <a:t>90’s Thermal Imprint Lithography</a:t>
            </a:r>
          </a:p>
        </p:txBody>
      </p:sp>
      <p:pic>
        <p:nvPicPr>
          <p:cNvPr id="84995" name="Picture 3" descr="ch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2393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ChangeArrowheads="1"/>
          </p:cNvSpPr>
          <p:nvPr/>
        </p:nvSpPr>
        <p:spPr bwMode="auto">
          <a:xfrm>
            <a:off x="457200" y="5029200"/>
            <a:ext cx="28305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Science</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5 April 1996:</a:t>
            </a:r>
            <a:b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997" name="Rectangle 5"/>
          <p:cNvSpPr>
            <a:spLocks noChangeArrowheads="1"/>
          </p:cNvSpPr>
          <p:nvPr/>
        </p:nvSpPr>
        <p:spPr bwMode="auto">
          <a:xfrm>
            <a:off x="33338" y="5941983"/>
            <a:ext cx="56460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Imprint Lithography with </a:t>
            </a:r>
            <a:r>
              <a:rPr kumimoji="0" lang="en-US" alt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10 -Nanometer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Resolution </a:t>
            </a:r>
          </a:p>
        </p:txBody>
      </p:sp>
      <p:sp>
        <p:nvSpPr>
          <p:cNvPr id="84998" name="Rectangle 6"/>
          <p:cNvSpPr>
            <a:spLocks noChangeArrowheads="1"/>
          </p:cNvSpPr>
          <p:nvPr/>
        </p:nvSpPr>
        <p:spPr bwMode="auto">
          <a:xfrm>
            <a:off x="76200" y="5500688"/>
            <a:ext cx="5854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Stephen Y. Chou, </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hlinkClick r:id="" action="ppaction://noaction"/>
              </a:rPr>
              <a:t>*</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Peter R. Krauss, Preston J. Renstrom</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pic>
        <p:nvPicPr>
          <p:cNvPr id="84999" name="Picture 7" descr="fig_chou1"/>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6311900" y="4460854"/>
            <a:ext cx="1566825" cy="2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8" descr="NILshematic"/>
          <p:cNvPicPr>
            <a:picLocks noChangeAspect="1" noChangeArrowheads="1"/>
          </p:cNvPicPr>
          <p:nvPr/>
        </p:nvPicPr>
        <p:blipFill>
          <a:blip r:embed="rId5">
            <a:extLst>
              <a:ext uri="{28A0092B-C50C-407E-A947-70E740481C1C}">
                <a14:useLocalDpi xmlns:a14="http://schemas.microsoft.com/office/drawing/2010/main" val="0"/>
              </a:ext>
            </a:extLst>
          </a:blip>
          <a:srcRect r="22380"/>
          <a:stretch>
            <a:fillRect/>
          </a:stretch>
        </p:blipFill>
        <p:spPr bwMode="auto">
          <a:xfrm>
            <a:off x="3568700" y="1199207"/>
            <a:ext cx="47244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9977" name="Text Box 9"/>
          <p:cNvSpPr txBox="1">
            <a:spLocks noChangeArrowheads="1"/>
          </p:cNvSpPr>
          <p:nvPr/>
        </p:nvSpPr>
        <p:spPr bwMode="auto">
          <a:xfrm>
            <a:off x="5105400" y="838200"/>
            <a:ext cx="26898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a:ea typeface="+mn-ea"/>
                <a:cs typeface="+mn-cs"/>
              </a:rPr>
              <a:t>NIL </a:t>
            </a:r>
            <a:r>
              <a:rPr kumimoji="0" lang="en-US" sz="3600" b="0" i="1"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Arial"/>
                <a:ea typeface="+mn-ea"/>
                <a:cs typeface="+mn-cs"/>
              </a:rPr>
              <a:t>Process</a:t>
            </a:r>
            <a:endParaRPr kumimoji="0" lang="en-US" sz="3600" b="0"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a:ea typeface="+mn-ea"/>
              <a:cs typeface="+mn-cs"/>
            </a:endParaRPr>
          </a:p>
        </p:txBody>
      </p:sp>
    </p:spTree>
    <p:extLst>
      <p:ext uri="{BB962C8B-B14F-4D97-AF65-F5344CB8AC3E}">
        <p14:creationId xmlns:p14="http://schemas.microsoft.com/office/powerpoint/2010/main" val="117045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gray">
          <a:xfrm>
            <a:off x="7620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Pattern Density Effects</a:t>
            </a:r>
          </a:p>
        </p:txBody>
      </p:sp>
      <p:grpSp>
        <p:nvGrpSpPr>
          <p:cNvPr id="86019" name="Group 3"/>
          <p:cNvGrpSpPr>
            <a:grpSpLocks/>
          </p:cNvGrpSpPr>
          <p:nvPr/>
        </p:nvGrpSpPr>
        <p:grpSpPr bwMode="auto">
          <a:xfrm>
            <a:off x="6313488" y="2422525"/>
            <a:ext cx="1981200" cy="1198563"/>
            <a:chOff x="1650" y="1179"/>
            <a:chExt cx="1248" cy="755"/>
          </a:xfrm>
        </p:grpSpPr>
        <p:sp>
          <p:nvSpPr>
            <p:cNvPr id="982020" name="Rectangle 4"/>
            <p:cNvSpPr>
              <a:spLocks noChangeArrowheads="1"/>
            </p:cNvSpPr>
            <p:nvPr/>
          </p:nvSpPr>
          <p:spPr bwMode="gray">
            <a:xfrm>
              <a:off x="1651" y="1702"/>
              <a:ext cx="1240" cy="232"/>
            </a:xfrm>
            <a:prstGeom prst="rect">
              <a:avLst/>
            </a:prstGeom>
            <a:gradFill rotWithShape="0">
              <a:gsLst>
                <a:gs pos="0">
                  <a:schemeClr val="bg2">
                    <a:gamma/>
                    <a:tint val="10196"/>
                    <a:invGamma/>
                  </a:schemeClr>
                </a:gs>
                <a:gs pos="100000">
                  <a:schemeClr val="bg2"/>
                </a:gs>
              </a:gsLst>
              <a:lin ang="54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67" name="Rectangle 5"/>
            <p:cNvSpPr>
              <a:spLocks noChangeArrowheads="1"/>
            </p:cNvSpPr>
            <p:nvPr/>
          </p:nvSpPr>
          <p:spPr bwMode="gray">
            <a:xfrm>
              <a:off x="1650" y="1511"/>
              <a:ext cx="1241" cy="192"/>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6068" name="Group 6"/>
            <p:cNvGrpSpPr>
              <a:grpSpLocks/>
            </p:cNvGrpSpPr>
            <p:nvPr/>
          </p:nvGrpSpPr>
          <p:grpSpPr bwMode="auto">
            <a:xfrm>
              <a:off x="1658" y="1179"/>
              <a:ext cx="1240" cy="233"/>
              <a:chOff x="1658" y="1191"/>
              <a:chExt cx="1240" cy="233"/>
            </a:xfrm>
          </p:grpSpPr>
          <p:sp>
            <p:nvSpPr>
              <p:cNvPr id="982023" name="Rectangle 7"/>
              <p:cNvSpPr>
                <a:spLocks noChangeArrowheads="1"/>
              </p:cNvSpPr>
              <p:nvPr/>
            </p:nvSpPr>
            <p:spPr bwMode="gray">
              <a:xfrm>
                <a:off x="1658" y="1191"/>
                <a:ext cx="1240" cy="232"/>
              </a:xfrm>
              <a:prstGeom prst="rect">
                <a:avLst/>
              </a:prstGeom>
              <a:gradFill rotWithShape="0">
                <a:gsLst>
                  <a:gs pos="0">
                    <a:schemeClr val="hlink">
                      <a:gamma/>
                      <a:tint val="10196"/>
                      <a:invGamma/>
                    </a:schemeClr>
                  </a:gs>
                  <a:gs pos="50000">
                    <a:schemeClr val="hlink"/>
                  </a:gs>
                  <a:gs pos="100000">
                    <a:schemeClr val="hlink">
                      <a:gamma/>
                      <a:tint val="10196"/>
                      <a:invGamma/>
                    </a:schemeClr>
                  </a:gs>
                </a:gsLst>
                <a:lin ang="189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6070" name="Group 8"/>
              <p:cNvGrpSpPr>
                <a:grpSpLocks/>
              </p:cNvGrpSpPr>
              <p:nvPr/>
            </p:nvGrpSpPr>
            <p:grpSpPr bwMode="auto">
              <a:xfrm>
                <a:off x="2220" y="1288"/>
                <a:ext cx="116" cy="136"/>
                <a:chOff x="2107" y="2127"/>
                <a:chExt cx="116" cy="136"/>
              </a:xfrm>
            </p:grpSpPr>
            <p:sp>
              <p:nvSpPr>
                <p:cNvPr id="86071" name="Rectangle 9"/>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72" name="Rectangle 10"/>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sp>
        <p:nvSpPr>
          <p:cNvPr id="982027" name="Rectangle 11"/>
          <p:cNvSpPr>
            <a:spLocks noChangeArrowheads="1"/>
          </p:cNvSpPr>
          <p:nvPr/>
        </p:nvSpPr>
        <p:spPr bwMode="gray">
          <a:xfrm>
            <a:off x="3594100" y="3309938"/>
            <a:ext cx="1968500" cy="368300"/>
          </a:xfrm>
          <a:prstGeom prst="rect">
            <a:avLst/>
          </a:prstGeom>
          <a:gradFill rotWithShape="0">
            <a:gsLst>
              <a:gs pos="0">
                <a:schemeClr val="bg2">
                  <a:gamma/>
                  <a:tint val="10196"/>
                  <a:invGamma/>
                </a:schemeClr>
              </a:gs>
              <a:gs pos="100000">
                <a:schemeClr val="bg2"/>
              </a:gs>
            </a:gsLst>
            <a:lin ang="54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21" name="Rectangle 12"/>
          <p:cNvSpPr>
            <a:spLocks noChangeArrowheads="1"/>
          </p:cNvSpPr>
          <p:nvPr/>
        </p:nvSpPr>
        <p:spPr bwMode="gray">
          <a:xfrm>
            <a:off x="3592513" y="3006725"/>
            <a:ext cx="1970087" cy="304800"/>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2029" name="Rectangle 13"/>
          <p:cNvSpPr>
            <a:spLocks noChangeArrowheads="1"/>
          </p:cNvSpPr>
          <p:nvPr/>
        </p:nvSpPr>
        <p:spPr bwMode="gray">
          <a:xfrm>
            <a:off x="3576638" y="2479675"/>
            <a:ext cx="1968500" cy="368300"/>
          </a:xfrm>
          <a:prstGeom prst="rect">
            <a:avLst/>
          </a:prstGeom>
          <a:gradFill rotWithShape="0">
            <a:gsLst>
              <a:gs pos="0">
                <a:schemeClr val="hlink">
                  <a:gamma/>
                  <a:tint val="10196"/>
                  <a:invGamma/>
                </a:schemeClr>
              </a:gs>
              <a:gs pos="50000">
                <a:schemeClr val="hlink"/>
              </a:gs>
              <a:gs pos="100000">
                <a:schemeClr val="hlink">
                  <a:gamma/>
                  <a:tint val="10196"/>
                  <a:invGamma/>
                </a:schemeClr>
              </a:gs>
            </a:gsLst>
            <a:lin ang="189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6023" name="Group 14"/>
          <p:cNvGrpSpPr>
            <a:grpSpLocks/>
          </p:cNvGrpSpPr>
          <p:nvPr/>
        </p:nvGrpSpPr>
        <p:grpSpPr bwMode="auto">
          <a:xfrm>
            <a:off x="3887788" y="2633663"/>
            <a:ext cx="184150" cy="215900"/>
            <a:chOff x="2107" y="2127"/>
            <a:chExt cx="116" cy="136"/>
          </a:xfrm>
        </p:grpSpPr>
        <p:sp>
          <p:nvSpPr>
            <p:cNvPr id="86064" name="Rectangle 15"/>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65" name="Rectangle 16"/>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24" name="Group 17"/>
          <p:cNvGrpSpPr>
            <a:grpSpLocks/>
          </p:cNvGrpSpPr>
          <p:nvPr/>
        </p:nvGrpSpPr>
        <p:grpSpPr bwMode="auto">
          <a:xfrm>
            <a:off x="4178300" y="2633663"/>
            <a:ext cx="184150" cy="215900"/>
            <a:chOff x="2107" y="2127"/>
            <a:chExt cx="116" cy="136"/>
          </a:xfrm>
        </p:grpSpPr>
        <p:sp>
          <p:nvSpPr>
            <p:cNvPr id="86062" name="Rectangle 18"/>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63" name="Rectangle 19"/>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25" name="Group 20"/>
          <p:cNvGrpSpPr>
            <a:grpSpLocks/>
          </p:cNvGrpSpPr>
          <p:nvPr/>
        </p:nvGrpSpPr>
        <p:grpSpPr bwMode="auto">
          <a:xfrm>
            <a:off x="4468813" y="2633663"/>
            <a:ext cx="184150" cy="215900"/>
            <a:chOff x="2107" y="2127"/>
            <a:chExt cx="116" cy="136"/>
          </a:xfrm>
        </p:grpSpPr>
        <p:sp>
          <p:nvSpPr>
            <p:cNvPr id="86060" name="Rectangle 21"/>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61" name="Rectangle 22"/>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26" name="Group 23"/>
          <p:cNvGrpSpPr>
            <a:grpSpLocks/>
          </p:cNvGrpSpPr>
          <p:nvPr/>
        </p:nvGrpSpPr>
        <p:grpSpPr bwMode="auto">
          <a:xfrm>
            <a:off x="4759325" y="2633663"/>
            <a:ext cx="184150" cy="215900"/>
            <a:chOff x="2107" y="2127"/>
            <a:chExt cx="116" cy="136"/>
          </a:xfrm>
        </p:grpSpPr>
        <p:sp>
          <p:nvSpPr>
            <p:cNvPr id="86058" name="Rectangle 24"/>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9" name="Rectangle 25"/>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27" name="Group 26"/>
          <p:cNvGrpSpPr>
            <a:grpSpLocks/>
          </p:cNvGrpSpPr>
          <p:nvPr/>
        </p:nvGrpSpPr>
        <p:grpSpPr bwMode="auto">
          <a:xfrm>
            <a:off x="5049838" y="2633663"/>
            <a:ext cx="184150" cy="215900"/>
            <a:chOff x="2107" y="2127"/>
            <a:chExt cx="116" cy="136"/>
          </a:xfrm>
        </p:grpSpPr>
        <p:sp>
          <p:nvSpPr>
            <p:cNvPr id="86056" name="Rectangle 27"/>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7" name="Rectangle 28"/>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982045" name="Rectangle 29"/>
          <p:cNvSpPr>
            <a:spLocks noChangeArrowheads="1"/>
          </p:cNvSpPr>
          <p:nvPr/>
        </p:nvSpPr>
        <p:spPr bwMode="gray">
          <a:xfrm>
            <a:off x="904875" y="3251200"/>
            <a:ext cx="1968500" cy="368300"/>
          </a:xfrm>
          <a:prstGeom prst="rect">
            <a:avLst/>
          </a:prstGeom>
          <a:gradFill rotWithShape="0">
            <a:gsLst>
              <a:gs pos="0">
                <a:schemeClr val="bg2">
                  <a:gamma/>
                  <a:tint val="10196"/>
                  <a:invGamma/>
                </a:schemeClr>
              </a:gs>
              <a:gs pos="100000">
                <a:schemeClr val="bg2"/>
              </a:gs>
            </a:gsLst>
            <a:lin ang="54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29" name="Rectangle 30"/>
          <p:cNvSpPr>
            <a:spLocks noChangeArrowheads="1"/>
          </p:cNvSpPr>
          <p:nvPr/>
        </p:nvSpPr>
        <p:spPr bwMode="gray">
          <a:xfrm>
            <a:off x="903288" y="2947988"/>
            <a:ext cx="1970087" cy="304800"/>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2047" name="Rectangle 31"/>
          <p:cNvSpPr>
            <a:spLocks noChangeArrowheads="1"/>
          </p:cNvSpPr>
          <p:nvPr/>
        </p:nvSpPr>
        <p:spPr bwMode="gray">
          <a:xfrm>
            <a:off x="877888" y="2420938"/>
            <a:ext cx="1968500" cy="368300"/>
          </a:xfrm>
          <a:prstGeom prst="rect">
            <a:avLst/>
          </a:prstGeom>
          <a:gradFill rotWithShape="0">
            <a:gsLst>
              <a:gs pos="0">
                <a:schemeClr val="hlink">
                  <a:gamma/>
                  <a:tint val="10196"/>
                  <a:invGamma/>
                </a:schemeClr>
              </a:gs>
              <a:gs pos="50000">
                <a:schemeClr val="hlink"/>
              </a:gs>
              <a:gs pos="100000">
                <a:schemeClr val="hlink">
                  <a:gamma/>
                  <a:tint val="10196"/>
                  <a:invGamma/>
                </a:schemeClr>
              </a:gs>
            </a:gsLst>
            <a:lin ang="189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6031" name="Group 32"/>
          <p:cNvGrpSpPr>
            <a:grpSpLocks/>
          </p:cNvGrpSpPr>
          <p:nvPr/>
        </p:nvGrpSpPr>
        <p:grpSpPr bwMode="auto">
          <a:xfrm>
            <a:off x="879475" y="2574925"/>
            <a:ext cx="912813" cy="215900"/>
            <a:chOff x="2107" y="2127"/>
            <a:chExt cx="116" cy="136"/>
          </a:xfrm>
        </p:grpSpPr>
        <p:sp>
          <p:nvSpPr>
            <p:cNvPr id="86054" name="Rectangle 33"/>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5" name="Rectangle 34"/>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32" name="Group 35"/>
          <p:cNvGrpSpPr>
            <a:grpSpLocks/>
          </p:cNvGrpSpPr>
          <p:nvPr/>
        </p:nvGrpSpPr>
        <p:grpSpPr bwMode="auto">
          <a:xfrm>
            <a:off x="2008188" y="2574925"/>
            <a:ext cx="838200" cy="215900"/>
            <a:chOff x="2107" y="2127"/>
            <a:chExt cx="116" cy="136"/>
          </a:xfrm>
        </p:grpSpPr>
        <p:sp>
          <p:nvSpPr>
            <p:cNvPr id="86052" name="Rectangle 36"/>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3" name="Rectangle 37"/>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6033" name="Rectangle 38"/>
          <p:cNvSpPr>
            <a:spLocks noChangeArrowheads="1"/>
          </p:cNvSpPr>
          <p:nvPr/>
        </p:nvSpPr>
        <p:spPr bwMode="gray">
          <a:xfrm>
            <a:off x="874713" y="2609850"/>
            <a:ext cx="906462" cy="209550"/>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34" name="Rectangle 39"/>
          <p:cNvSpPr>
            <a:spLocks noChangeArrowheads="1"/>
          </p:cNvSpPr>
          <p:nvPr/>
        </p:nvSpPr>
        <p:spPr bwMode="gray">
          <a:xfrm>
            <a:off x="2065338" y="2590800"/>
            <a:ext cx="906462" cy="209550"/>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35" name="Text Box 40"/>
          <p:cNvSpPr txBox="1">
            <a:spLocks noChangeArrowheads="1"/>
          </p:cNvSpPr>
          <p:nvPr/>
        </p:nvSpPr>
        <p:spPr bwMode="gray">
          <a:xfrm>
            <a:off x="1150938" y="3886200"/>
            <a:ext cx="7400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Easiest…                        Easy… 	      </a:t>
            </a:r>
            <a:r>
              <a:rPr kumimoji="0" lang="en-US" altLang="en-US" sz="2400" b="0" i="0" u="sng"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Very</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Difficult!</a:t>
            </a:r>
          </a:p>
        </p:txBody>
      </p:sp>
      <p:sp>
        <p:nvSpPr>
          <p:cNvPr id="982057" name="Rectangle 41"/>
          <p:cNvSpPr>
            <a:spLocks noChangeArrowheads="1"/>
          </p:cNvSpPr>
          <p:nvPr/>
        </p:nvSpPr>
        <p:spPr bwMode="gray">
          <a:xfrm>
            <a:off x="3887788" y="5630863"/>
            <a:ext cx="1968500" cy="368300"/>
          </a:xfrm>
          <a:prstGeom prst="rect">
            <a:avLst/>
          </a:prstGeom>
          <a:gradFill rotWithShape="0">
            <a:gsLst>
              <a:gs pos="0">
                <a:schemeClr val="bg2">
                  <a:gamma/>
                  <a:tint val="10196"/>
                  <a:invGamma/>
                </a:schemeClr>
              </a:gs>
              <a:gs pos="100000">
                <a:schemeClr val="bg2"/>
              </a:gs>
            </a:gsLst>
            <a:lin ang="54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37" name="Rectangle 42"/>
          <p:cNvSpPr>
            <a:spLocks noChangeArrowheads="1"/>
          </p:cNvSpPr>
          <p:nvPr/>
        </p:nvSpPr>
        <p:spPr bwMode="gray">
          <a:xfrm>
            <a:off x="3886200" y="5327650"/>
            <a:ext cx="1970088" cy="304800"/>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66"/>
              </a:solidFill>
              <a:effectLst/>
              <a:uLnTx/>
              <a:uFillTx/>
              <a:latin typeface="Times New Roman" panose="02020603050405020304" pitchFamily="18" charset="0"/>
              <a:ea typeface="+mn-ea"/>
              <a:cs typeface="Arial" panose="020B0604020202020204" pitchFamily="34" charset="0"/>
            </a:endParaRPr>
          </a:p>
        </p:txBody>
      </p:sp>
      <p:grpSp>
        <p:nvGrpSpPr>
          <p:cNvPr id="86038" name="Group 43"/>
          <p:cNvGrpSpPr>
            <a:grpSpLocks/>
          </p:cNvGrpSpPr>
          <p:nvPr/>
        </p:nvGrpSpPr>
        <p:grpSpPr bwMode="auto">
          <a:xfrm>
            <a:off x="3886200" y="5118100"/>
            <a:ext cx="1968500" cy="368300"/>
            <a:chOff x="2456" y="3224"/>
            <a:chExt cx="1240" cy="232"/>
          </a:xfrm>
        </p:grpSpPr>
        <p:sp>
          <p:nvSpPr>
            <p:cNvPr id="982060" name="Rectangle 44"/>
            <p:cNvSpPr>
              <a:spLocks noChangeArrowheads="1"/>
            </p:cNvSpPr>
            <p:nvPr/>
          </p:nvSpPr>
          <p:spPr bwMode="gray">
            <a:xfrm>
              <a:off x="2456" y="3224"/>
              <a:ext cx="1240" cy="232"/>
            </a:xfrm>
            <a:prstGeom prst="rect">
              <a:avLst/>
            </a:prstGeom>
            <a:gradFill rotWithShape="0">
              <a:gsLst>
                <a:gs pos="0">
                  <a:schemeClr val="hlink">
                    <a:gamma/>
                    <a:tint val="10196"/>
                    <a:invGamma/>
                  </a:schemeClr>
                </a:gs>
                <a:gs pos="50000">
                  <a:schemeClr val="hlink"/>
                </a:gs>
                <a:gs pos="100000">
                  <a:schemeClr val="hlink">
                    <a:gamma/>
                    <a:tint val="10196"/>
                    <a:invGamma/>
                  </a:schemeClr>
                </a:gs>
              </a:gsLst>
              <a:lin ang="189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50" name="Rectangle 45"/>
            <p:cNvSpPr>
              <a:spLocks noChangeArrowheads="1"/>
            </p:cNvSpPr>
            <p:nvPr/>
          </p:nvSpPr>
          <p:spPr bwMode="gray">
            <a:xfrm>
              <a:off x="3018" y="3320"/>
              <a:ext cx="116" cy="136"/>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1" name="Rectangle 46"/>
            <p:cNvSpPr>
              <a:spLocks noChangeArrowheads="1"/>
            </p:cNvSpPr>
            <p:nvPr/>
          </p:nvSpPr>
          <p:spPr bwMode="gray">
            <a:xfrm>
              <a:off x="3026" y="3403"/>
              <a:ext cx="101" cy="53"/>
            </a:xfrm>
            <a:prstGeom prst="rect">
              <a:avLst/>
            </a:prstGeom>
            <a:solidFill>
              <a:srgbClr val="FFFF66"/>
            </a:solidFill>
            <a:ln w="12700">
              <a:solidFill>
                <a:srgbClr val="FFFF6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6039" name="Freeform 47"/>
          <p:cNvSpPr>
            <a:spLocks/>
          </p:cNvSpPr>
          <p:nvPr/>
        </p:nvSpPr>
        <p:spPr bwMode="auto">
          <a:xfrm>
            <a:off x="3200400" y="5343525"/>
            <a:ext cx="703263" cy="628650"/>
          </a:xfrm>
          <a:custGeom>
            <a:avLst/>
            <a:gdLst>
              <a:gd name="T0" fmla="*/ 2147483647 w 443"/>
              <a:gd name="T1" fmla="*/ 2147483647 h 396"/>
              <a:gd name="T2" fmla="*/ 2147483647 w 443"/>
              <a:gd name="T3" fmla="*/ 2147483647 h 396"/>
              <a:gd name="T4" fmla="*/ 2147483647 w 443"/>
              <a:gd name="T5" fmla="*/ 0 h 396"/>
              <a:gd name="T6" fmla="*/ 2147483647 w 443"/>
              <a:gd name="T7" fmla="*/ 2147483647 h 396"/>
              <a:gd name="T8" fmla="*/ 2147483647 w 443"/>
              <a:gd name="T9" fmla="*/ 2147483647 h 396"/>
              <a:gd name="T10" fmla="*/ 2147483647 w 443"/>
              <a:gd name="T11" fmla="*/ 2147483647 h 396"/>
              <a:gd name="T12" fmla="*/ 0 w 443"/>
              <a:gd name="T13" fmla="*/ 2147483647 h 396"/>
              <a:gd name="T14" fmla="*/ 2147483647 w 443"/>
              <a:gd name="T15" fmla="*/ 2147483647 h 396"/>
              <a:gd name="T16" fmla="*/ 2147483647 w 443"/>
              <a:gd name="T17" fmla="*/ 2147483647 h 396"/>
              <a:gd name="T18" fmla="*/ 2147483647 w 443"/>
              <a:gd name="T19" fmla="*/ 2147483647 h 396"/>
              <a:gd name="T20" fmla="*/ 2147483647 w 443"/>
              <a:gd name="T21" fmla="*/ 2147483647 h 396"/>
              <a:gd name="T22" fmla="*/ 2147483647 w 443"/>
              <a:gd name="T23" fmla="*/ 2147483647 h 396"/>
              <a:gd name="T24" fmla="*/ 2147483647 w 443"/>
              <a:gd name="T25" fmla="*/ 2147483647 h 396"/>
              <a:gd name="T26" fmla="*/ 2147483647 w 443"/>
              <a:gd name="T27" fmla="*/ 2147483647 h 396"/>
              <a:gd name="T28" fmla="*/ 2147483647 w 443"/>
              <a:gd name="T29" fmla="*/ 2147483647 h 396"/>
              <a:gd name="T30" fmla="*/ 2147483647 w 443"/>
              <a:gd name="T31" fmla="*/ 2147483647 h 396"/>
              <a:gd name="T32" fmla="*/ 2147483647 w 443"/>
              <a:gd name="T33" fmla="*/ 2147483647 h 396"/>
              <a:gd name="T34" fmla="*/ 2147483647 w 443"/>
              <a:gd name="T35" fmla="*/ 2147483647 h 396"/>
              <a:gd name="T36" fmla="*/ 2147483647 w 443"/>
              <a:gd name="T37" fmla="*/ 2147483647 h 396"/>
              <a:gd name="T38" fmla="*/ 2147483647 w 443"/>
              <a:gd name="T39" fmla="*/ 2147483647 h 396"/>
              <a:gd name="T40" fmla="*/ 2147483647 w 443"/>
              <a:gd name="T41" fmla="*/ 2147483647 h 396"/>
              <a:gd name="T42" fmla="*/ 2147483647 w 443"/>
              <a:gd name="T43" fmla="*/ 2147483647 h 396"/>
              <a:gd name="T44" fmla="*/ 2147483647 w 443"/>
              <a:gd name="T45" fmla="*/ 2147483647 h 396"/>
              <a:gd name="T46" fmla="*/ 2147483647 w 443"/>
              <a:gd name="T47" fmla="*/ 2147483647 h 396"/>
              <a:gd name="T48" fmla="*/ 2147483647 w 443"/>
              <a:gd name="T49" fmla="*/ 2147483647 h 3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43" h="396">
                <a:moveTo>
                  <a:pt x="426" y="87"/>
                </a:moveTo>
                <a:cubicBezTo>
                  <a:pt x="358" y="71"/>
                  <a:pt x="289" y="57"/>
                  <a:pt x="222" y="39"/>
                </a:cubicBezTo>
                <a:cubicBezTo>
                  <a:pt x="200" y="33"/>
                  <a:pt x="177" y="7"/>
                  <a:pt x="150" y="0"/>
                </a:cubicBezTo>
                <a:cubicBezTo>
                  <a:pt x="112" y="5"/>
                  <a:pt x="84" y="24"/>
                  <a:pt x="48" y="36"/>
                </a:cubicBezTo>
                <a:cubicBezTo>
                  <a:pt x="36" y="54"/>
                  <a:pt x="29" y="73"/>
                  <a:pt x="18" y="90"/>
                </a:cubicBezTo>
                <a:cubicBezTo>
                  <a:pt x="22" y="102"/>
                  <a:pt x="28" y="110"/>
                  <a:pt x="36" y="120"/>
                </a:cubicBezTo>
                <a:cubicBezTo>
                  <a:pt x="42" y="165"/>
                  <a:pt x="14" y="181"/>
                  <a:pt x="0" y="222"/>
                </a:cubicBezTo>
                <a:cubicBezTo>
                  <a:pt x="3" y="244"/>
                  <a:pt x="15" y="288"/>
                  <a:pt x="24" y="309"/>
                </a:cubicBezTo>
                <a:cubicBezTo>
                  <a:pt x="27" y="316"/>
                  <a:pt x="28" y="325"/>
                  <a:pt x="33" y="330"/>
                </a:cubicBezTo>
                <a:cubicBezTo>
                  <a:pt x="38" y="335"/>
                  <a:pt x="51" y="342"/>
                  <a:pt x="51" y="342"/>
                </a:cubicBezTo>
                <a:cubicBezTo>
                  <a:pt x="53" y="345"/>
                  <a:pt x="53" y="351"/>
                  <a:pt x="57" y="351"/>
                </a:cubicBezTo>
                <a:cubicBezTo>
                  <a:pt x="63" y="352"/>
                  <a:pt x="75" y="345"/>
                  <a:pt x="75" y="345"/>
                </a:cubicBezTo>
                <a:cubicBezTo>
                  <a:pt x="80" y="346"/>
                  <a:pt x="96" y="349"/>
                  <a:pt x="99" y="354"/>
                </a:cubicBezTo>
                <a:cubicBezTo>
                  <a:pt x="106" y="364"/>
                  <a:pt x="101" y="382"/>
                  <a:pt x="111" y="390"/>
                </a:cubicBezTo>
                <a:cubicBezTo>
                  <a:pt x="116" y="394"/>
                  <a:pt x="129" y="396"/>
                  <a:pt x="129" y="396"/>
                </a:cubicBezTo>
                <a:cubicBezTo>
                  <a:pt x="163" y="385"/>
                  <a:pt x="196" y="382"/>
                  <a:pt x="231" y="375"/>
                </a:cubicBezTo>
                <a:cubicBezTo>
                  <a:pt x="241" y="373"/>
                  <a:pt x="261" y="366"/>
                  <a:pt x="261" y="366"/>
                </a:cubicBezTo>
                <a:cubicBezTo>
                  <a:pt x="274" y="353"/>
                  <a:pt x="285" y="338"/>
                  <a:pt x="291" y="321"/>
                </a:cubicBezTo>
                <a:cubicBezTo>
                  <a:pt x="289" y="304"/>
                  <a:pt x="280" y="295"/>
                  <a:pt x="288" y="282"/>
                </a:cubicBezTo>
                <a:cubicBezTo>
                  <a:pt x="304" y="284"/>
                  <a:pt x="318" y="286"/>
                  <a:pt x="333" y="291"/>
                </a:cubicBezTo>
                <a:cubicBezTo>
                  <a:pt x="342" y="290"/>
                  <a:pt x="351" y="291"/>
                  <a:pt x="360" y="288"/>
                </a:cubicBezTo>
                <a:cubicBezTo>
                  <a:pt x="373" y="283"/>
                  <a:pt x="372" y="251"/>
                  <a:pt x="378" y="240"/>
                </a:cubicBezTo>
                <a:cubicBezTo>
                  <a:pt x="386" y="225"/>
                  <a:pt x="402" y="219"/>
                  <a:pt x="414" y="207"/>
                </a:cubicBezTo>
                <a:cubicBezTo>
                  <a:pt x="417" y="191"/>
                  <a:pt x="414" y="182"/>
                  <a:pt x="429" y="177"/>
                </a:cubicBezTo>
                <a:cubicBezTo>
                  <a:pt x="443" y="156"/>
                  <a:pt x="429" y="113"/>
                  <a:pt x="426" y="87"/>
                </a:cubicBez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40" name="Rectangle 48"/>
          <p:cNvSpPr>
            <a:spLocks noChangeArrowheads="1"/>
          </p:cNvSpPr>
          <p:nvPr/>
        </p:nvSpPr>
        <p:spPr bwMode="auto">
          <a:xfrm>
            <a:off x="3810000" y="5486400"/>
            <a:ext cx="152400" cy="152400"/>
          </a:xfrm>
          <a:prstGeom prst="rect">
            <a:avLst/>
          </a:prstGeom>
          <a:solidFill>
            <a:srgbClr val="FFFF66"/>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41" name="Line 49"/>
          <p:cNvSpPr>
            <a:spLocks noChangeShapeType="1"/>
          </p:cNvSpPr>
          <p:nvPr/>
        </p:nvSpPr>
        <p:spPr bwMode="auto">
          <a:xfrm>
            <a:off x="3886200" y="54864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42" name="Line 50"/>
          <p:cNvSpPr>
            <a:spLocks noChangeShapeType="1"/>
          </p:cNvSpPr>
          <p:nvPr/>
        </p:nvSpPr>
        <p:spPr bwMode="auto">
          <a:xfrm>
            <a:off x="3886200" y="56388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43" name="Freeform 51"/>
          <p:cNvSpPr>
            <a:spLocks/>
          </p:cNvSpPr>
          <p:nvPr/>
        </p:nvSpPr>
        <p:spPr bwMode="auto">
          <a:xfrm>
            <a:off x="5853113" y="5451475"/>
            <a:ext cx="633412" cy="481013"/>
          </a:xfrm>
          <a:custGeom>
            <a:avLst/>
            <a:gdLst>
              <a:gd name="T0" fmla="*/ 0 w 399"/>
              <a:gd name="T1" fmla="*/ 2147483647 h 303"/>
              <a:gd name="T2" fmla="*/ 2147483647 w 399"/>
              <a:gd name="T3" fmla="*/ 2147483647 h 303"/>
              <a:gd name="T4" fmla="*/ 2147483647 w 399"/>
              <a:gd name="T5" fmla="*/ 2147483647 h 303"/>
              <a:gd name="T6" fmla="*/ 2147483647 w 399"/>
              <a:gd name="T7" fmla="*/ 2147483647 h 303"/>
              <a:gd name="T8" fmla="*/ 2147483647 w 399"/>
              <a:gd name="T9" fmla="*/ 2147483647 h 303"/>
              <a:gd name="T10" fmla="*/ 2147483647 w 399"/>
              <a:gd name="T11" fmla="*/ 2147483647 h 303"/>
              <a:gd name="T12" fmla="*/ 2147483647 w 399"/>
              <a:gd name="T13" fmla="*/ 2147483647 h 303"/>
              <a:gd name="T14" fmla="*/ 2147483647 w 399"/>
              <a:gd name="T15" fmla="*/ 2147483647 h 303"/>
              <a:gd name="T16" fmla="*/ 2147483647 w 399"/>
              <a:gd name="T17" fmla="*/ 2147483647 h 303"/>
              <a:gd name="T18" fmla="*/ 2147483647 w 399"/>
              <a:gd name="T19" fmla="*/ 2147483647 h 303"/>
              <a:gd name="T20" fmla="*/ 2147483647 w 399"/>
              <a:gd name="T21" fmla="*/ 2147483647 h 303"/>
              <a:gd name="T22" fmla="*/ 2147483647 w 399"/>
              <a:gd name="T23" fmla="*/ 2147483647 h 303"/>
              <a:gd name="T24" fmla="*/ 2147483647 w 399"/>
              <a:gd name="T25" fmla="*/ 2147483647 h 303"/>
              <a:gd name="T26" fmla="*/ 2147483647 w 399"/>
              <a:gd name="T27" fmla="*/ 2147483647 h 303"/>
              <a:gd name="T28" fmla="*/ 2147483647 w 399"/>
              <a:gd name="T29" fmla="*/ 2147483647 h 303"/>
              <a:gd name="T30" fmla="*/ 0 w 399"/>
              <a:gd name="T31" fmla="*/ 2147483647 h 303"/>
              <a:gd name="T32" fmla="*/ 0 w 399"/>
              <a:gd name="T33" fmla="*/ 2147483647 h 303"/>
              <a:gd name="T34" fmla="*/ 2147483647 w 399"/>
              <a:gd name="T35" fmla="*/ 2147483647 h 303"/>
              <a:gd name="T36" fmla="*/ 2147483647 w 399"/>
              <a:gd name="T37" fmla="*/ 2147483647 h 303"/>
              <a:gd name="T38" fmla="*/ 0 w 399"/>
              <a:gd name="T39" fmla="*/ 2147483647 h 3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9" h="303">
                <a:moveTo>
                  <a:pt x="0" y="31"/>
                </a:moveTo>
                <a:cubicBezTo>
                  <a:pt x="21" y="38"/>
                  <a:pt x="47" y="25"/>
                  <a:pt x="69" y="22"/>
                </a:cubicBezTo>
                <a:cubicBezTo>
                  <a:pt x="99" y="12"/>
                  <a:pt x="134" y="11"/>
                  <a:pt x="165" y="7"/>
                </a:cubicBezTo>
                <a:cubicBezTo>
                  <a:pt x="182" y="10"/>
                  <a:pt x="199" y="13"/>
                  <a:pt x="216" y="16"/>
                </a:cubicBezTo>
                <a:cubicBezTo>
                  <a:pt x="242" y="3"/>
                  <a:pt x="229" y="0"/>
                  <a:pt x="267" y="4"/>
                </a:cubicBezTo>
                <a:cubicBezTo>
                  <a:pt x="284" y="10"/>
                  <a:pt x="299" y="26"/>
                  <a:pt x="309" y="40"/>
                </a:cubicBezTo>
                <a:cubicBezTo>
                  <a:pt x="312" y="64"/>
                  <a:pt x="314" y="93"/>
                  <a:pt x="321" y="115"/>
                </a:cubicBezTo>
                <a:cubicBezTo>
                  <a:pt x="325" y="145"/>
                  <a:pt x="312" y="187"/>
                  <a:pt x="330" y="214"/>
                </a:cubicBezTo>
                <a:cubicBezTo>
                  <a:pt x="338" y="227"/>
                  <a:pt x="362" y="231"/>
                  <a:pt x="375" y="235"/>
                </a:cubicBezTo>
                <a:cubicBezTo>
                  <a:pt x="391" y="247"/>
                  <a:pt x="393" y="252"/>
                  <a:pt x="399" y="271"/>
                </a:cubicBezTo>
                <a:cubicBezTo>
                  <a:pt x="398" y="278"/>
                  <a:pt x="399" y="298"/>
                  <a:pt x="387" y="301"/>
                </a:cubicBezTo>
                <a:cubicBezTo>
                  <a:pt x="381" y="303"/>
                  <a:pt x="321" y="288"/>
                  <a:pt x="315" y="286"/>
                </a:cubicBezTo>
                <a:cubicBezTo>
                  <a:pt x="275" y="275"/>
                  <a:pt x="248" y="234"/>
                  <a:pt x="213" y="211"/>
                </a:cubicBezTo>
                <a:cubicBezTo>
                  <a:pt x="182" y="190"/>
                  <a:pt x="137" y="193"/>
                  <a:pt x="102" y="184"/>
                </a:cubicBezTo>
                <a:cubicBezTo>
                  <a:pt x="85" y="173"/>
                  <a:pt x="67" y="164"/>
                  <a:pt x="48" y="157"/>
                </a:cubicBezTo>
                <a:cubicBezTo>
                  <a:pt x="34" y="136"/>
                  <a:pt x="20" y="128"/>
                  <a:pt x="0" y="115"/>
                </a:cubicBezTo>
                <a:cubicBezTo>
                  <a:pt x="3" y="102"/>
                  <a:pt x="6" y="106"/>
                  <a:pt x="0" y="100"/>
                </a:cubicBezTo>
                <a:lnTo>
                  <a:pt x="57" y="70"/>
                </a:lnTo>
                <a:lnTo>
                  <a:pt x="9" y="70"/>
                </a:lnTo>
                <a:lnTo>
                  <a:pt x="0" y="31"/>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44" name="Rectangle 52"/>
          <p:cNvSpPr>
            <a:spLocks noChangeArrowheads="1"/>
          </p:cNvSpPr>
          <p:nvPr/>
        </p:nvSpPr>
        <p:spPr bwMode="auto">
          <a:xfrm>
            <a:off x="5791200" y="5486400"/>
            <a:ext cx="152400" cy="152400"/>
          </a:xfrm>
          <a:prstGeom prst="rect">
            <a:avLst/>
          </a:prstGeom>
          <a:solidFill>
            <a:srgbClr val="FFFF66"/>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6045" name="Line 53"/>
          <p:cNvSpPr>
            <a:spLocks noChangeShapeType="1"/>
          </p:cNvSpPr>
          <p:nvPr/>
        </p:nvSpPr>
        <p:spPr bwMode="auto">
          <a:xfrm>
            <a:off x="5791200" y="54864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46" name="Line 54"/>
          <p:cNvSpPr>
            <a:spLocks noChangeShapeType="1"/>
          </p:cNvSpPr>
          <p:nvPr/>
        </p:nvSpPr>
        <p:spPr bwMode="auto">
          <a:xfrm>
            <a:off x="5791200" y="56388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47" name="Line 55"/>
          <p:cNvSpPr>
            <a:spLocks noChangeShapeType="1"/>
          </p:cNvSpPr>
          <p:nvPr/>
        </p:nvSpPr>
        <p:spPr bwMode="auto">
          <a:xfrm flipV="1">
            <a:off x="5562600" y="5029200"/>
            <a:ext cx="914400" cy="5334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48" name="Text Box 56"/>
          <p:cNvSpPr txBox="1">
            <a:spLocks noChangeArrowheads="1"/>
          </p:cNvSpPr>
          <p:nvPr/>
        </p:nvSpPr>
        <p:spPr bwMode="auto">
          <a:xfrm>
            <a:off x="6400800" y="4724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“Residual layer”</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8179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09600" y="228600"/>
            <a:ext cx="8077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1980’s Nanoimprint for CDs</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82947" name="Rectangle 3"/>
          <p:cNvSpPr>
            <a:spLocks noGrp="1" noChangeArrowheads="1"/>
          </p:cNvSpPr>
          <p:nvPr>
            <p:ph type="body" sz="half" idx="1"/>
          </p:nvPr>
        </p:nvSpPr>
        <p:spPr bwMode="auto">
          <a:xfrm>
            <a:off x="76200" y="1295400"/>
            <a:ext cx="4343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smtClean="0"/>
              <a:t>Phillips 2P process</a:t>
            </a:r>
          </a:p>
          <a:p>
            <a:pPr lvl="1" eaLnBrk="1" hangingPunct="1"/>
            <a:r>
              <a:rPr lang="en-US" altLang="en-US" sz="2400" smtClean="0"/>
              <a:t>UV sensitive “lacquer” sandwiched between mold and thin polycarbonate substrate</a:t>
            </a:r>
          </a:p>
          <a:p>
            <a:pPr lvl="1" eaLnBrk="1" hangingPunct="1"/>
            <a:r>
              <a:rPr lang="en-US" altLang="en-US" sz="2400" smtClean="0"/>
              <a:t>UV light shown through substrate to cure lacquer</a:t>
            </a:r>
          </a:p>
        </p:txBody>
      </p:sp>
      <p:pic>
        <p:nvPicPr>
          <p:cNvPr id="82948" name="Picture 4" descr="edward03"/>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18965" r="10345" b="16902"/>
          <a:stretch>
            <a:fillRect/>
          </a:stretch>
        </p:blipFill>
        <p:spPr bwMode="auto">
          <a:xfrm>
            <a:off x="4332288" y="1143000"/>
            <a:ext cx="47355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descr="image585_w385"/>
          <p:cNvPicPr>
            <a:picLocks noChangeAspect="1" noChangeArrowheads="1"/>
          </p:cNvPicPr>
          <p:nvPr/>
        </p:nvPicPr>
        <p:blipFill>
          <a:blip r:embed="rId4">
            <a:extLst>
              <a:ext uri="{28A0092B-C50C-407E-A947-70E740481C1C}">
                <a14:useLocalDpi xmlns:a14="http://schemas.microsoft.com/office/drawing/2010/main" val="0"/>
              </a:ext>
            </a:extLst>
          </a:blip>
          <a:srcRect b="5138"/>
          <a:stretch>
            <a:fillRect/>
          </a:stretch>
        </p:blipFill>
        <p:spPr bwMode="auto">
          <a:xfrm>
            <a:off x="960691" y="4359275"/>
            <a:ext cx="24384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93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157 nm Lithography</a:t>
            </a:r>
            <a:endParaRPr lang="en-US" sz="4000" dirty="0"/>
          </a:p>
        </p:txBody>
      </p:sp>
      <p:sp>
        <p:nvSpPr>
          <p:cNvPr id="3" name="Content Placeholder 2"/>
          <p:cNvSpPr>
            <a:spLocks noGrp="1"/>
          </p:cNvSpPr>
          <p:nvPr>
            <p:ph sz="half" idx="1"/>
          </p:nvPr>
        </p:nvSpPr>
        <p:spPr>
          <a:xfrm>
            <a:off x="367862" y="1161393"/>
            <a:ext cx="8565930" cy="4800600"/>
          </a:xfrm>
        </p:spPr>
        <p:txBody>
          <a:bodyPr/>
          <a:lstStyle/>
          <a:p>
            <a:r>
              <a:rPr lang="en-US" dirty="0" smtClean="0"/>
              <a:t>F</a:t>
            </a:r>
            <a:r>
              <a:rPr lang="en-US" baseline="-25000" dirty="0" smtClean="0"/>
              <a:t>2  </a:t>
            </a:r>
            <a:r>
              <a:rPr lang="en-US" dirty="0" smtClean="0"/>
              <a:t>Excimer Laser output 157 nm</a:t>
            </a:r>
          </a:p>
          <a:p>
            <a:endParaRPr lang="en-US" dirty="0" smtClean="0"/>
          </a:p>
          <a:p>
            <a:r>
              <a:rPr lang="en-US" dirty="0" smtClean="0"/>
              <a:t>157 nm light </a:t>
            </a:r>
          </a:p>
          <a:p>
            <a:pPr lvl="1"/>
            <a:r>
              <a:rPr lang="en-US" dirty="0" smtClean="0"/>
              <a:t>Air, water, polyethylene…almost everything is opaque</a:t>
            </a:r>
          </a:p>
          <a:p>
            <a:pPr lvl="1"/>
            <a:r>
              <a:rPr lang="en-US" dirty="0" smtClean="0"/>
              <a:t>CaF</a:t>
            </a:r>
            <a:r>
              <a:rPr lang="en-US" baseline="-25000" dirty="0" smtClean="0"/>
              <a:t>2  </a:t>
            </a:r>
            <a:r>
              <a:rPr lang="en-US" dirty="0" smtClean="0"/>
              <a:t>is transparent but crystalline, birefringent</a:t>
            </a:r>
          </a:p>
          <a:p>
            <a:pPr lvl="1"/>
            <a:r>
              <a:rPr lang="en-US" dirty="0" smtClean="0"/>
              <a:t>There is no resist, no Mask material, no Pellicle, immersion Fluid, etc.  </a:t>
            </a:r>
          </a:p>
          <a:p>
            <a:pPr lvl="1"/>
            <a:endParaRPr lang="en-US" dirty="0" smtClean="0"/>
          </a:p>
          <a:p>
            <a:r>
              <a:rPr lang="en-US" dirty="0" smtClean="0"/>
              <a:t>Requires a New Infrastructure </a:t>
            </a:r>
          </a:p>
          <a:p>
            <a:pPr lvl="1"/>
            <a:r>
              <a:rPr lang="en-US" dirty="0" smtClean="0"/>
              <a:t>Glass, purge gas. Mask…. Long lead times and EUV is coming </a:t>
            </a:r>
            <a:r>
              <a:rPr lang="en-US" sz="2800" dirty="0" smtClean="0"/>
              <a:t>☺</a:t>
            </a:r>
          </a:p>
          <a:p>
            <a:pPr lvl="1"/>
            <a:endParaRPr lang="en-US" baseline="-25000" dirty="0" smtClean="0"/>
          </a:p>
          <a:p>
            <a:pPr lvl="1"/>
            <a:endParaRPr lang="en-US" baseline="-25000" dirty="0"/>
          </a:p>
          <a:p>
            <a:pPr marL="0" indent="0">
              <a:buNone/>
            </a:pPr>
            <a:endParaRPr lang="en-US" baseline="-25000" dirty="0"/>
          </a:p>
        </p:txBody>
      </p:sp>
    </p:spTree>
    <p:extLst>
      <p:ext uri="{BB962C8B-B14F-4D97-AF65-F5344CB8AC3E}">
        <p14:creationId xmlns:p14="http://schemas.microsoft.com/office/powerpoint/2010/main" val="1296821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Oval 2"/>
          <p:cNvSpPr>
            <a:spLocks noChangeArrowheads="1"/>
          </p:cNvSpPr>
          <p:nvPr/>
        </p:nvSpPr>
        <p:spPr bwMode="auto">
          <a:xfrm>
            <a:off x="505460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67" name="Oval 3"/>
          <p:cNvSpPr>
            <a:spLocks noChangeArrowheads="1"/>
          </p:cNvSpPr>
          <p:nvPr/>
        </p:nvSpPr>
        <p:spPr bwMode="auto">
          <a:xfrm>
            <a:off x="525145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68" name="Oval 4"/>
          <p:cNvSpPr>
            <a:spLocks noChangeArrowheads="1"/>
          </p:cNvSpPr>
          <p:nvPr/>
        </p:nvSpPr>
        <p:spPr bwMode="auto">
          <a:xfrm>
            <a:off x="545465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69" name="Oval 5"/>
          <p:cNvSpPr>
            <a:spLocks noChangeArrowheads="1"/>
          </p:cNvSpPr>
          <p:nvPr/>
        </p:nvSpPr>
        <p:spPr bwMode="auto">
          <a:xfrm>
            <a:off x="5651500" y="59261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0" name="Oval 6"/>
          <p:cNvSpPr>
            <a:spLocks noChangeArrowheads="1"/>
          </p:cNvSpPr>
          <p:nvPr/>
        </p:nvSpPr>
        <p:spPr bwMode="auto">
          <a:xfrm>
            <a:off x="5842000" y="593248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1" name="Oval 7"/>
          <p:cNvSpPr>
            <a:spLocks noChangeArrowheads="1"/>
          </p:cNvSpPr>
          <p:nvPr/>
        </p:nvSpPr>
        <p:spPr bwMode="auto">
          <a:xfrm>
            <a:off x="604520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2" name="Oval 8"/>
          <p:cNvSpPr>
            <a:spLocks noChangeArrowheads="1"/>
          </p:cNvSpPr>
          <p:nvPr/>
        </p:nvSpPr>
        <p:spPr bwMode="auto">
          <a:xfrm>
            <a:off x="624840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3" name="Oval 9"/>
          <p:cNvSpPr>
            <a:spLocks noChangeArrowheads="1"/>
          </p:cNvSpPr>
          <p:nvPr/>
        </p:nvSpPr>
        <p:spPr bwMode="auto">
          <a:xfrm>
            <a:off x="4627563" y="1781175"/>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4" name="Oval 10"/>
          <p:cNvSpPr>
            <a:spLocks noChangeArrowheads="1"/>
          </p:cNvSpPr>
          <p:nvPr/>
        </p:nvSpPr>
        <p:spPr bwMode="auto">
          <a:xfrm>
            <a:off x="3368675" y="1782763"/>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5" name="Oval 11"/>
          <p:cNvSpPr>
            <a:spLocks noChangeArrowheads="1"/>
          </p:cNvSpPr>
          <p:nvPr/>
        </p:nvSpPr>
        <p:spPr bwMode="auto">
          <a:xfrm>
            <a:off x="3579813" y="1782763"/>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6" name="Oval 12"/>
          <p:cNvSpPr>
            <a:spLocks noChangeArrowheads="1"/>
          </p:cNvSpPr>
          <p:nvPr/>
        </p:nvSpPr>
        <p:spPr bwMode="auto">
          <a:xfrm>
            <a:off x="3790950" y="1782763"/>
            <a:ext cx="157163"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7" name="Oval 13"/>
          <p:cNvSpPr>
            <a:spLocks noChangeArrowheads="1"/>
          </p:cNvSpPr>
          <p:nvPr/>
        </p:nvSpPr>
        <p:spPr bwMode="auto">
          <a:xfrm>
            <a:off x="4002088" y="1782763"/>
            <a:ext cx="157162"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8" name="Oval 14"/>
          <p:cNvSpPr>
            <a:spLocks noChangeArrowheads="1"/>
          </p:cNvSpPr>
          <p:nvPr/>
        </p:nvSpPr>
        <p:spPr bwMode="auto">
          <a:xfrm>
            <a:off x="4211638" y="1782763"/>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9" name="Oval 15"/>
          <p:cNvSpPr>
            <a:spLocks noChangeArrowheads="1"/>
          </p:cNvSpPr>
          <p:nvPr/>
        </p:nvSpPr>
        <p:spPr bwMode="auto">
          <a:xfrm>
            <a:off x="4422775" y="1782763"/>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056" name="Rectangle 16"/>
          <p:cNvSpPr>
            <a:spLocks noChangeArrowheads="1"/>
          </p:cNvSpPr>
          <p:nvPr/>
        </p:nvSpPr>
        <p:spPr bwMode="auto">
          <a:xfrm>
            <a:off x="3263900" y="1939925"/>
            <a:ext cx="2298700" cy="238125"/>
          </a:xfrm>
          <a:prstGeom prst="rect">
            <a:avLst/>
          </a:prstGeom>
          <a:solidFill>
            <a:schemeClr val="bg2"/>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057" name="Rectangle 17"/>
          <p:cNvSpPr>
            <a:spLocks noChangeArrowheads="1"/>
          </p:cNvSpPr>
          <p:nvPr/>
        </p:nvSpPr>
        <p:spPr bwMode="auto">
          <a:xfrm>
            <a:off x="3263900" y="1847850"/>
            <a:ext cx="2298700" cy="16827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984082" name="Group 18"/>
          <p:cNvGrpSpPr>
            <a:grpSpLocks/>
          </p:cNvGrpSpPr>
          <p:nvPr/>
        </p:nvGrpSpPr>
        <p:grpSpPr bwMode="auto">
          <a:xfrm>
            <a:off x="3424238" y="1157288"/>
            <a:ext cx="434975" cy="461962"/>
            <a:chOff x="2388" y="2448"/>
            <a:chExt cx="396" cy="426"/>
          </a:xfrm>
        </p:grpSpPr>
        <p:grpSp>
          <p:nvGrpSpPr>
            <p:cNvPr id="87236" name="Group 19"/>
            <p:cNvGrpSpPr>
              <a:grpSpLocks/>
            </p:cNvGrpSpPr>
            <p:nvPr/>
          </p:nvGrpSpPr>
          <p:grpSpPr bwMode="auto">
            <a:xfrm>
              <a:off x="2388" y="2448"/>
              <a:ext cx="396" cy="426"/>
              <a:chOff x="2388" y="2448"/>
              <a:chExt cx="396" cy="426"/>
            </a:xfrm>
          </p:grpSpPr>
          <p:sp>
            <p:nvSpPr>
              <p:cNvPr id="984084" name="Rectangle 20"/>
              <p:cNvSpPr>
                <a:spLocks noChangeArrowheads="1"/>
              </p:cNvSpPr>
              <p:nvPr/>
            </p:nvSpPr>
            <p:spPr bwMode="auto">
              <a:xfrm>
                <a:off x="2592" y="2448"/>
                <a:ext cx="192" cy="240"/>
              </a:xfrm>
              <a:prstGeom prst="rect">
                <a:avLst/>
              </a:prstGeom>
              <a:gradFill rotWithShape="1">
                <a:gsLst>
                  <a:gs pos="0">
                    <a:schemeClr val="tx1"/>
                  </a:gs>
                  <a:gs pos="50000">
                    <a:schemeClr val="folHlink"/>
                  </a:gs>
                  <a:gs pos="100000">
                    <a:schemeClr val="tx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239" name="Freeform 21"/>
              <p:cNvSpPr>
                <a:spLocks/>
              </p:cNvSpPr>
              <p:nvPr/>
            </p:nvSpPr>
            <p:spPr bwMode="auto">
              <a:xfrm>
                <a:off x="2388" y="2694"/>
                <a:ext cx="300" cy="180"/>
              </a:xfrm>
              <a:custGeom>
                <a:avLst/>
                <a:gdLst>
                  <a:gd name="T0" fmla="*/ 288 w 300"/>
                  <a:gd name="T1" fmla="*/ 0 h 180"/>
                  <a:gd name="T2" fmla="*/ 258 w 300"/>
                  <a:gd name="T3" fmla="*/ 120 h 180"/>
                  <a:gd name="T4" fmla="*/ 174 w 300"/>
                  <a:gd name="T5" fmla="*/ 138 h 180"/>
                  <a:gd name="T6" fmla="*/ 90 w 300"/>
                  <a:gd name="T7" fmla="*/ 78 h 180"/>
                  <a:gd name="T8" fmla="*/ 42 w 300"/>
                  <a:gd name="T9" fmla="*/ 84 h 180"/>
                  <a:gd name="T10" fmla="*/ 0 w 300"/>
                  <a:gd name="T11" fmla="*/ 180 h 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180">
                    <a:moveTo>
                      <a:pt x="288" y="0"/>
                    </a:moveTo>
                    <a:cubicBezTo>
                      <a:pt x="284" y="54"/>
                      <a:pt x="300" y="92"/>
                      <a:pt x="258" y="120"/>
                    </a:cubicBezTo>
                    <a:cubicBezTo>
                      <a:pt x="235" y="155"/>
                      <a:pt x="219" y="143"/>
                      <a:pt x="174" y="138"/>
                    </a:cubicBezTo>
                    <a:cubicBezTo>
                      <a:pt x="144" y="118"/>
                      <a:pt x="126" y="90"/>
                      <a:pt x="90" y="78"/>
                    </a:cubicBezTo>
                    <a:cubicBezTo>
                      <a:pt x="74" y="80"/>
                      <a:pt x="57" y="78"/>
                      <a:pt x="42" y="84"/>
                    </a:cubicBezTo>
                    <a:cubicBezTo>
                      <a:pt x="8" y="96"/>
                      <a:pt x="0" y="150"/>
                      <a:pt x="0" y="18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7237" name="Rectangle 22"/>
            <p:cNvSpPr>
              <a:spLocks noChangeArrowheads="1"/>
            </p:cNvSpPr>
            <p:nvPr/>
          </p:nvSpPr>
          <p:spPr bwMode="auto">
            <a:xfrm>
              <a:off x="2640" y="2496"/>
              <a:ext cx="96" cy="144"/>
            </a:xfrm>
            <a:prstGeom prst="rect">
              <a:avLst/>
            </a:prstGeom>
            <a:gradFill rotWithShape="1">
              <a:gsLst>
                <a:gs pos="0">
                  <a:srgbClr val="66FFCC"/>
                </a:gs>
                <a:gs pos="100000">
                  <a:schemeClr val="accent1"/>
                </a:gs>
              </a:gsLst>
              <a:lin ang="540000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984087" name="Rectangle 23"/>
          <p:cNvSpPr>
            <a:spLocks noChangeArrowheads="1"/>
          </p:cNvSpPr>
          <p:nvPr/>
        </p:nvSpPr>
        <p:spPr bwMode="auto">
          <a:xfrm>
            <a:off x="3600450"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88" name="Rectangle 24"/>
          <p:cNvSpPr>
            <a:spLocks noChangeArrowheads="1"/>
          </p:cNvSpPr>
          <p:nvPr/>
        </p:nvSpPr>
        <p:spPr bwMode="auto">
          <a:xfrm>
            <a:off x="3389313" y="4476750"/>
            <a:ext cx="158750" cy="52388"/>
          </a:xfrm>
          <a:prstGeom prst="rect">
            <a:avLst/>
          </a:prstGeom>
          <a:noFill/>
          <a:ln w="1016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89" name="Rectangle 25"/>
          <p:cNvSpPr>
            <a:spLocks noChangeArrowheads="1"/>
          </p:cNvSpPr>
          <p:nvPr/>
        </p:nvSpPr>
        <p:spPr bwMode="auto">
          <a:xfrm>
            <a:off x="3811588"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0" name="Rectangle 26"/>
          <p:cNvSpPr>
            <a:spLocks noChangeArrowheads="1"/>
          </p:cNvSpPr>
          <p:nvPr/>
        </p:nvSpPr>
        <p:spPr bwMode="auto">
          <a:xfrm>
            <a:off x="4022725"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1" name="Rectangle 27"/>
          <p:cNvSpPr>
            <a:spLocks noChangeArrowheads="1"/>
          </p:cNvSpPr>
          <p:nvPr/>
        </p:nvSpPr>
        <p:spPr bwMode="auto">
          <a:xfrm>
            <a:off x="4233863"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2" name="Rectangle 28"/>
          <p:cNvSpPr>
            <a:spLocks noChangeArrowheads="1"/>
          </p:cNvSpPr>
          <p:nvPr/>
        </p:nvSpPr>
        <p:spPr bwMode="auto">
          <a:xfrm>
            <a:off x="4445000"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3" name="Rectangle 29"/>
          <p:cNvSpPr>
            <a:spLocks noChangeArrowheads="1"/>
          </p:cNvSpPr>
          <p:nvPr/>
        </p:nvSpPr>
        <p:spPr bwMode="auto">
          <a:xfrm>
            <a:off x="4656138" y="4476750"/>
            <a:ext cx="157162" cy="52388"/>
          </a:xfrm>
          <a:prstGeom prst="rect">
            <a:avLst/>
          </a:prstGeom>
          <a:noFill/>
          <a:ln w="1016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4" name="Rectangle 30"/>
          <p:cNvSpPr>
            <a:spLocks noChangeArrowheads="1"/>
          </p:cNvSpPr>
          <p:nvPr/>
        </p:nvSpPr>
        <p:spPr bwMode="auto">
          <a:xfrm>
            <a:off x="3336925" y="4321175"/>
            <a:ext cx="1530350" cy="155575"/>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95" name="Line 31"/>
          <p:cNvSpPr>
            <a:spLocks noChangeShapeType="1"/>
          </p:cNvSpPr>
          <p:nvPr/>
        </p:nvSpPr>
        <p:spPr bwMode="auto">
          <a:xfrm flipH="1">
            <a:off x="3336925" y="4476750"/>
            <a:ext cx="153035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096" name="Rectangle 32"/>
          <p:cNvSpPr>
            <a:spLocks noChangeArrowheads="1"/>
          </p:cNvSpPr>
          <p:nvPr/>
        </p:nvSpPr>
        <p:spPr bwMode="auto">
          <a:xfrm>
            <a:off x="3389313" y="4429125"/>
            <a:ext cx="158750"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97" name="Rectangle 33"/>
          <p:cNvSpPr>
            <a:spLocks noChangeArrowheads="1"/>
          </p:cNvSpPr>
          <p:nvPr/>
        </p:nvSpPr>
        <p:spPr bwMode="auto">
          <a:xfrm>
            <a:off x="3600450" y="4425950"/>
            <a:ext cx="158750"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98" name="Rectangle 34"/>
          <p:cNvSpPr>
            <a:spLocks noChangeArrowheads="1"/>
          </p:cNvSpPr>
          <p:nvPr/>
        </p:nvSpPr>
        <p:spPr bwMode="auto">
          <a:xfrm>
            <a:off x="3811588" y="4425950"/>
            <a:ext cx="157162"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99" name="Rectangle 35"/>
          <p:cNvSpPr>
            <a:spLocks noChangeArrowheads="1"/>
          </p:cNvSpPr>
          <p:nvPr/>
        </p:nvSpPr>
        <p:spPr bwMode="auto">
          <a:xfrm>
            <a:off x="4022725" y="4425950"/>
            <a:ext cx="157163"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100" name="Rectangle 36"/>
          <p:cNvSpPr>
            <a:spLocks noChangeArrowheads="1"/>
          </p:cNvSpPr>
          <p:nvPr/>
        </p:nvSpPr>
        <p:spPr bwMode="auto">
          <a:xfrm>
            <a:off x="4233863" y="4425950"/>
            <a:ext cx="157162"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101" name="Rectangle 37"/>
          <p:cNvSpPr>
            <a:spLocks noChangeArrowheads="1"/>
          </p:cNvSpPr>
          <p:nvPr/>
        </p:nvSpPr>
        <p:spPr bwMode="auto">
          <a:xfrm>
            <a:off x="4443413" y="4425950"/>
            <a:ext cx="158750"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102" name="Rectangle 38"/>
          <p:cNvSpPr>
            <a:spLocks noChangeArrowheads="1"/>
          </p:cNvSpPr>
          <p:nvPr/>
        </p:nvSpPr>
        <p:spPr bwMode="auto">
          <a:xfrm>
            <a:off x="4654550" y="4425950"/>
            <a:ext cx="158750"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103" name="Rectangle 39"/>
          <p:cNvSpPr>
            <a:spLocks noChangeArrowheads="1"/>
          </p:cNvSpPr>
          <p:nvPr/>
        </p:nvSpPr>
        <p:spPr bwMode="auto">
          <a:xfrm>
            <a:off x="3336925" y="4549775"/>
            <a:ext cx="1524000" cy="428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984104" name="Group 40"/>
          <p:cNvGrpSpPr>
            <a:grpSpLocks/>
          </p:cNvGrpSpPr>
          <p:nvPr/>
        </p:nvGrpSpPr>
        <p:grpSpPr bwMode="auto">
          <a:xfrm>
            <a:off x="3246438" y="6005513"/>
            <a:ext cx="3427412" cy="368300"/>
            <a:chOff x="1492" y="2716"/>
            <a:chExt cx="1063" cy="164"/>
          </a:xfrm>
        </p:grpSpPr>
        <p:sp>
          <p:nvSpPr>
            <p:cNvPr id="87234" name="Rectangle 41"/>
            <p:cNvSpPr>
              <a:spLocks noChangeArrowheads="1"/>
            </p:cNvSpPr>
            <p:nvPr/>
          </p:nvSpPr>
          <p:spPr bwMode="auto">
            <a:xfrm>
              <a:off x="1492" y="2782"/>
              <a:ext cx="1063" cy="9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35" name="Rectangle 42"/>
            <p:cNvSpPr>
              <a:spLocks noChangeArrowheads="1"/>
            </p:cNvSpPr>
            <p:nvPr/>
          </p:nvSpPr>
          <p:spPr bwMode="auto">
            <a:xfrm>
              <a:off x="1492" y="2716"/>
              <a:ext cx="1063" cy="6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984107" name="Line 43"/>
          <p:cNvSpPr>
            <a:spLocks noChangeShapeType="1"/>
          </p:cNvSpPr>
          <p:nvPr/>
        </p:nvSpPr>
        <p:spPr bwMode="auto">
          <a:xfrm>
            <a:off x="3278188" y="5967413"/>
            <a:ext cx="1536700" cy="0"/>
          </a:xfrm>
          <a:prstGeom prst="line">
            <a:avLst/>
          </a:prstGeom>
          <a:noFill/>
          <a:ln w="730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08" name="Line 44"/>
          <p:cNvSpPr>
            <a:spLocks noChangeShapeType="1"/>
          </p:cNvSpPr>
          <p:nvPr/>
        </p:nvSpPr>
        <p:spPr bwMode="auto">
          <a:xfrm>
            <a:off x="3516313"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09" name="Line 45"/>
          <p:cNvSpPr>
            <a:spLocks noChangeShapeType="1"/>
          </p:cNvSpPr>
          <p:nvPr/>
        </p:nvSpPr>
        <p:spPr bwMode="auto">
          <a:xfrm>
            <a:off x="3732213"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10" name="Line 46"/>
          <p:cNvSpPr>
            <a:spLocks noChangeShapeType="1"/>
          </p:cNvSpPr>
          <p:nvPr/>
        </p:nvSpPr>
        <p:spPr bwMode="auto">
          <a:xfrm>
            <a:off x="3941763"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11" name="Line 47"/>
          <p:cNvSpPr>
            <a:spLocks noChangeShapeType="1"/>
          </p:cNvSpPr>
          <p:nvPr/>
        </p:nvSpPr>
        <p:spPr bwMode="auto">
          <a:xfrm>
            <a:off x="4151313"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12" name="Line 48"/>
          <p:cNvSpPr>
            <a:spLocks noChangeShapeType="1"/>
          </p:cNvSpPr>
          <p:nvPr/>
        </p:nvSpPr>
        <p:spPr bwMode="auto">
          <a:xfrm>
            <a:off x="4364038"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13" name="Line 49"/>
          <p:cNvSpPr>
            <a:spLocks noChangeShapeType="1"/>
          </p:cNvSpPr>
          <p:nvPr/>
        </p:nvSpPr>
        <p:spPr bwMode="auto">
          <a:xfrm>
            <a:off x="4573588"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14" name="Line 50"/>
          <p:cNvSpPr>
            <a:spLocks noChangeShapeType="1"/>
          </p:cNvSpPr>
          <p:nvPr/>
        </p:nvSpPr>
        <p:spPr bwMode="auto">
          <a:xfrm>
            <a:off x="4789488" y="5872163"/>
            <a:ext cx="0" cy="66675"/>
          </a:xfrm>
          <a:prstGeom prst="line">
            <a:avLst/>
          </a:prstGeom>
          <a:noFill/>
          <a:ln w="444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15" name="Line 51"/>
          <p:cNvSpPr>
            <a:spLocks noChangeShapeType="1"/>
          </p:cNvSpPr>
          <p:nvPr/>
        </p:nvSpPr>
        <p:spPr bwMode="auto">
          <a:xfrm>
            <a:off x="3303588" y="5865813"/>
            <a:ext cx="0" cy="66675"/>
          </a:xfrm>
          <a:prstGeom prst="line">
            <a:avLst/>
          </a:prstGeom>
          <a:noFill/>
          <a:ln w="444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16" name="Text Box 52"/>
          <p:cNvSpPr txBox="1">
            <a:spLocks noChangeArrowheads="1"/>
          </p:cNvSpPr>
          <p:nvPr/>
        </p:nvSpPr>
        <p:spPr bwMode="auto">
          <a:xfrm>
            <a:off x="5943600" y="1173163"/>
            <a:ext cx="27432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1800" b="1" i="0" u="none" strike="noStrike" kern="1200" cap="none" spc="0" normalizeH="0" baseline="0" noProof="0">
                <a:ln>
                  <a:noFill/>
                </a:ln>
                <a:solidFill>
                  <a:srgbClr val="A61B17"/>
                </a:solidFill>
                <a:effectLst/>
                <a:uLnTx/>
                <a:uFillTx/>
                <a:latin typeface="Arial Narrow" panose="020B0606020202030204" pitchFamily="34" charset="0"/>
                <a:ea typeface="+mn-ea"/>
                <a:cs typeface="Arial" panose="020B0604020202020204" pitchFamily="34" charset="0"/>
              </a:rPr>
              <a:t> S-FIL fluid dispenser</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1800" b="1" i="0" u="none" strike="noStrike" kern="1200" cap="none" spc="0" normalizeH="0" baseline="0" noProof="0">
                <a:ln>
                  <a:noFill/>
                </a:ln>
                <a:solidFill>
                  <a:srgbClr val="A61B17"/>
                </a:solidFill>
                <a:effectLst/>
                <a:uLnTx/>
                <a:uFillTx/>
                <a:latin typeface="Arial Narrow" panose="020B0606020202030204" pitchFamily="34" charset="0"/>
                <a:ea typeface="+mn-ea"/>
                <a:cs typeface="Arial" panose="020B0604020202020204" pitchFamily="34" charset="0"/>
              </a:rPr>
              <a:t> Ink jet system</a:t>
            </a:r>
          </a:p>
        </p:txBody>
      </p:sp>
      <p:sp>
        <p:nvSpPr>
          <p:cNvPr id="87087" name="Text Box 53"/>
          <p:cNvSpPr txBox="1">
            <a:spLocks noChangeArrowheads="1"/>
          </p:cNvSpPr>
          <p:nvPr/>
        </p:nvSpPr>
        <p:spPr bwMode="auto">
          <a:xfrm>
            <a:off x="3273425" y="1774825"/>
            <a:ext cx="2517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Planarization layer</a:t>
            </a:r>
          </a:p>
        </p:txBody>
      </p:sp>
      <p:sp>
        <p:nvSpPr>
          <p:cNvPr id="87088" name="Text Box 54"/>
          <p:cNvSpPr txBox="1">
            <a:spLocks noChangeArrowheads="1"/>
          </p:cNvSpPr>
          <p:nvPr/>
        </p:nvSpPr>
        <p:spPr bwMode="auto">
          <a:xfrm>
            <a:off x="3297238" y="1952625"/>
            <a:ext cx="24939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Substrate</a:t>
            </a:r>
          </a:p>
        </p:txBody>
      </p:sp>
      <p:sp>
        <p:nvSpPr>
          <p:cNvPr id="984119" name="Text Box 55"/>
          <p:cNvSpPr txBox="1">
            <a:spLocks noChangeArrowheads="1"/>
          </p:cNvSpPr>
          <p:nvPr/>
        </p:nvSpPr>
        <p:spPr bwMode="auto">
          <a:xfrm>
            <a:off x="228600" y="1828800"/>
            <a:ext cx="2994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Step 1</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Dispense drops</a:t>
            </a:r>
          </a:p>
        </p:txBody>
      </p:sp>
      <p:sp>
        <p:nvSpPr>
          <p:cNvPr id="984120" name="Text Box 56"/>
          <p:cNvSpPr txBox="1">
            <a:spLocks noChangeArrowheads="1"/>
          </p:cNvSpPr>
          <p:nvPr/>
        </p:nvSpPr>
        <p:spPr bwMode="auto">
          <a:xfrm>
            <a:off x="271463" y="2779713"/>
            <a:ext cx="2906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Step 2</a:t>
            </a:r>
            <a:r>
              <a:rPr kumimoji="0" lang="en-US" altLang="en-US" sz="1800" b="0"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Lower template and fill pattern</a:t>
            </a:r>
          </a:p>
        </p:txBody>
      </p:sp>
      <p:sp>
        <p:nvSpPr>
          <p:cNvPr id="984121" name="Text Box 57"/>
          <p:cNvSpPr txBox="1">
            <a:spLocks noChangeArrowheads="1"/>
          </p:cNvSpPr>
          <p:nvPr/>
        </p:nvSpPr>
        <p:spPr bwMode="auto">
          <a:xfrm>
            <a:off x="261938" y="4092575"/>
            <a:ext cx="2982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Step 3:</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Polymerize S-FIL fluid with UV exposure</a:t>
            </a:r>
          </a:p>
        </p:txBody>
      </p:sp>
      <p:sp>
        <p:nvSpPr>
          <p:cNvPr id="984122" name="Text Box 58"/>
          <p:cNvSpPr txBox="1">
            <a:spLocks noChangeArrowheads="1"/>
          </p:cNvSpPr>
          <p:nvPr/>
        </p:nvSpPr>
        <p:spPr bwMode="auto">
          <a:xfrm>
            <a:off x="260350" y="5695950"/>
            <a:ext cx="29384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Step 4:</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Separate template from substrate</a:t>
            </a:r>
          </a:p>
        </p:txBody>
      </p:sp>
      <p:sp>
        <p:nvSpPr>
          <p:cNvPr id="984123" name="Line 59"/>
          <p:cNvSpPr>
            <a:spLocks noChangeShapeType="1"/>
          </p:cNvSpPr>
          <p:nvPr/>
        </p:nvSpPr>
        <p:spPr bwMode="auto">
          <a:xfrm flipH="1" flipV="1">
            <a:off x="5562600" y="1447800"/>
            <a:ext cx="350838"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24" name="Line 60"/>
          <p:cNvSpPr>
            <a:spLocks noChangeShapeType="1"/>
          </p:cNvSpPr>
          <p:nvPr/>
        </p:nvSpPr>
        <p:spPr bwMode="auto">
          <a:xfrm flipV="1">
            <a:off x="3343275" y="4467225"/>
            <a:ext cx="44450" cy="31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25" name="Line 61"/>
          <p:cNvSpPr>
            <a:spLocks noChangeShapeType="1"/>
          </p:cNvSpPr>
          <p:nvPr/>
        </p:nvSpPr>
        <p:spPr bwMode="auto">
          <a:xfrm>
            <a:off x="3552825" y="4467225"/>
            <a:ext cx="36513"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26" name="Line 62"/>
          <p:cNvSpPr>
            <a:spLocks noChangeShapeType="1"/>
          </p:cNvSpPr>
          <p:nvPr/>
        </p:nvSpPr>
        <p:spPr bwMode="auto">
          <a:xfrm>
            <a:off x="3757613" y="4470400"/>
            <a:ext cx="42862"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27" name="Line 63"/>
          <p:cNvSpPr>
            <a:spLocks noChangeShapeType="1"/>
          </p:cNvSpPr>
          <p:nvPr/>
        </p:nvSpPr>
        <p:spPr bwMode="auto">
          <a:xfrm>
            <a:off x="3967163" y="4470400"/>
            <a:ext cx="476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28" name="Line 64"/>
          <p:cNvSpPr>
            <a:spLocks noChangeShapeType="1"/>
          </p:cNvSpPr>
          <p:nvPr/>
        </p:nvSpPr>
        <p:spPr bwMode="auto">
          <a:xfrm>
            <a:off x="4178300" y="4470400"/>
            <a:ext cx="4445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29" name="Line 65"/>
          <p:cNvSpPr>
            <a:spLocks noChangeShapeType="1"/>
          </p:cNvSpPr>
          <p:nvPr/>
        </p:nvSpPr>
        <p:spPr bwMode="auto">
          <a:xfrm flipV="1">
            <a:off x="4391025" y="4465638"/>
            <a:ext cx="41275" cy="47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0" name="Line 66"/>
          <p:cNvSpPr>
            <a:spLocks noChangeShapeType="1"/>
          </p:cNvSpPr>
          <p:nvPr/>
        </p:nvSpPr>
        <p:spPr bwMode="auto">
          <a:xfrm>
            <a:off x="4600575" y="4468813"/>
            <a:ext cx="36513"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1" name="Line 67"/>
          <p:cNvSpPr>
            <a:spLocks noChangeShapeType="1"/>
          </p:cNvSpPr>
          <p:nvPr/>
        </p:nvSpPr>
        <p:spPr bwMode="auto">
          <a:xfrm>
            <a:off x="4814888" y="4468813"/>
            <a:ext cx="381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2" name="Line 68"/>
          <p:cNvSpPr>
            <a:spLocks noChangeShapeType="1"/>
          </p:cNvSpPr>
          <p:nvPr/>
        </p:nvSpPr>
        <p:spPr bwMode="auto">
          <a:xfrm>
            <a:off x="3381375" y="4475163"/>
            <a:ext cx="0" cy="5238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3" name="Line 69"/>
          <p:cNvSpPr>
            <a:spLocks noChangeShapeType="1"/>
          </p:cNvSpPr>
          <p:nvPr/>
        </p:nvSpPr>
        <p:spPr bwMode="auto">
          <a:xfrm>
            <a:off x="3590925" y="4465638"/>
            <a:ext cx="0" cy="4445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4" name="Line 70"/>
          <p:cNvSpPr>
            <a:spLocks noChangeShapeType="1"/>
          </p:cNvSpPr>
          <p:nvPr/>
        </p:nvSpPr>
        <p:spPr bwMode="auto">
          <a:xfrm flipH="1">
            <a:off x="3802063" y="4467225"/>
            <a:ext cx="1587" cy="523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5" name="Line 71"/>
          <p:cNvSpPr>
            <a:spLocks noChangeShapeType="1"/>
          </p:cNvSpPr>
          <p:nvPr/>
        </p:nvSpPr>
        <p:spPr bwMode="auto">
          <a:xfrm>
            <a:off x="4017963" y="4462463"/>
            <a:ext cx="1587" cy="555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6" name="Line 72"/>
          <p:cNvSpPr>
            <a:spLocks noChangeShapeType="1"/>
          </p:cNvSpPr>
          <p:nvPr/>
        </p:nvSpPr>
        <p:spPr bwMode="auto">
          <a:xfrm>
            <a:off x="4227513" y="4459288"/>
            <a:ext cx="0" cy="6350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7" name="Line 73"/>
          <p:cNvSpPr>
            <a:spLocks noChangeShapeType="1"/>
          </p:cNvSpPr>
          <p:nvPr/>
        </p:nvSpPr>
        <p:spPr bwMode="auto">
          <a:xfrm>
            <a:off x="4438650" y="4467225"/>
            <a:ext cx="0" cy="5080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38" name="Line 74"/>
          <p:cNvSpPr>
            <a:spLocks noChangeShapeType="1"/>
          </p:cNvSpPr>
          <p:nvPr/>
        </p:nvSpPr>
        <p:spPr bwMode="auto">
          <a:xfrm flipH="1">
            <a:off x="4646613" y="4464050"/>
            <a:ext cx="1587" cy="5556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984139" name="Group 75"/>
          <p:cNvGrpSpPr>
            <a:grpSpLocks/>
          </p:cNvGrpSpPr>
          <p:nvPr/>
        </p:nvGrpSpPr>
        <p:grpSpPr bwMode="auto">
          <a:xfrm>
            <a:off x="3260725" y="4584700"/>
            <a:ext cx="2301875" cy="387350"/>
            <a:chOff x="1492" y="2716"/>
            <a:chExt cx="1063" cy="164"/>
          </a:xfrm>
        </p:grpSpPr>
        <p:sp>
          <p:nvSpPr>
            <p:cNvPr id="87232" name="Rectangle 76"/>
            <p:cNvSpPr>
              <a:spLocks noChangeArrowheads="1"/>
            </p:cNvSpPr>
            <p:nvPr/>
          </p:nvSpPr>
          <p:spPr bwMode="auto">
            <a:xfrm>
              <a:off x="1492" y="2782"/>
              <a:ext cx="1063" cy="9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33" name="Rectangle 77"/>
            <p:cNvSpPr>
              <a:spLocks noChangeArrowheads="1"/>
            </p:cNvSpPr>
            <p:nvPr/>
          </p:nvSpPr>
          <p:spPr bwMode="auto">
            <a:xfrm>
              <a:off x="1492" y="2716"/>
              <a:ext cx="1063" cy="6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984142" name="Line 78"/>
          <p:cNvSpPr>
            <a:spLocks noChangeShapeType="1"/>
          </p:cNvSpPr>
          <p:nvPr/>
        </p:nvSpPr>
        <p:spPr bwMode="auto">
          <a:xfrm>
            <a:off x="3336925" y="4321175"/>
            <a:ext cx="1533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43" name="Line 79"/>
          <p:cNvSpPr>
            <a:spLocks noChangeShapeType="1"/>
          </p:cNvSpPr>
          <p:nvPr/>
        </p:nvSpPr>
        <p:spPr bwMode="auto">
          <a:xfrm>
            <a:off x="3333750" y="4324350"/>
            <a:ext cx="3175"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144" name="Line 80"/>
          <p:cNvSpPr>
            <a:spLocks noChangeShapeType="1"/>
          </p:cNvSpPr>
          <p:nvPr/>
        </p:nvSpPr>
        <p:spPr bwMode="auto">
          <a:xfrm>
            <a:off x="4867275" y="4333875"/>
            <a:ext cx="3175"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984145" name="Group 81"/>
          <p:cNvGrpSpPr>
            <a:grpSpLocks/>
          </p:cNvGrpSpPr>
          <p:nvPr/>
        </p:nvGrpSpPr>
        <p:grpSpPr bwMode="auto">
          <a:xfrm>
            <a:off x="3322638" y="4219575"/>
            <a:ext cx="1562100" cy="358775"/>
            <a:chOff x="2366" y="2856"/>
            <a:chExt cx="984" cy="226"/>
          </a:xfrm>
        </p:grpSpPr>
        <p:sp>
          <p:nvSpPr>
            <p:cNvPr id="87216" name="Rectangle 82"/>
            <p:cNvSpPr>
              <a:spLocks noChangeArrowheads="1"/>
            </p:cNvSpPr>
            <p:nvPr/>
          </p:nvSpPr>
          <p:spPr bwMode="auto">
            <a:xfrm>
              <a:off x="2366" y="2858"/>
              <a:ext cx="984" cy="224"/>
            </a:xfrm>
            <a:prstGeom prst="rect">
              <a:avLst/>
            </a:prstGeom>
            <a:gradFill rotWithShape="1">
              <a:gsLst>
                <a:gs pos="0">
                  <a:srgbClr val="FFCCFF"/>
                </a:gs>
                <a:gs pos="100000">
                  <a:srgbClr val="CC66FF">
                    <a:alpha val="12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7217" name="Group 83"/>
            <p:cNvGrpSpPr>
              <a:grpSpLocks/>
            </p:cNvGrpSpPr>
            <p:nvPr/>
          </p:nvGrpSpPr>
          <p:grpSpPr bwMode="auto">
            <a:xfrm>
              <a:off x="2574" y="2856"/>
              <a:ext cx="37" cy="198"/>
              <a:chOff x="2276" y="1910"/>
              <a:chExt cx="37" cy="198"/>
            </a:xfrm>
          </p:grpSpPr>
          <p:sp>
            <p:nvSpPr>
              <p:cNvPr id="87230" name="Line 84"/>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231" name="Freeform 85"/>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7218" name="Group 86"/>
            <p:cNvGrpSpPr>
              <a:grpSpLocks/>
            </p:cNvGrpSpPr>
            <p:nvPr/>
          </p:nvGrpSpPr>
          <p:grpSpPr bwMode="auto">
            <a:xfrm>
              <a:off x="2708" y="2856"/>
              <a:ext cx="37" cy="198"/>
              <a:chOff x="2276" y="1910"/>
              <a:chExt cx="37" cy="198"/>
            </a:xfrm>
          </p:grpSpPr>
          <p:sp>
            <p:nvSpPr>
              <p:cNvPr id="87228" name="Line 87"/>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229" name="Freeform 88"/>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7219" name="Group 89"/>
            <p:cNvGrpSpPr>
              <a:grpSpLocks/>
            </p:cNvGrpSpPr>
            <p:nvPr/>
          </p:nvGrpSpPr>
          <p:grpSpPr bwMode="auto">
            <a:xfrm>
              <a:off x="2834" y="2858"/>
              <a:ext cx="37" cy="198"/>
              <a:chOff x="2276" y="1910"/>
              <a:chExt cx="37" cy="198"/>
            </a:xfrm>
          </p:grpSpPr>
          <p:sp>
            <p:nvSpPr>
              <p:cNvPr id="87226" name="Line 90"/>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227" name="Freeform 91"/>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7220" name="Group 92"/>
            <p:cNvGrpSpPr>
              <a:grpSpLocks/>
            </p:cNvGrpSpPr>
            <p:nvPr/>
          </p:nvGrpSpPr>
          <p:grpSpPr bwMode="auto">
            <a:xfrm>
              <a:off x="2958" y="2856"/>
              <a:ext cx="37" cy="198"/>
              <a:chOff x="2276" y="1910"/>
              <a:chExt cx="37" cy="198"/>
            </a:xfrm>
          </p:grpSpPr>
          <p:sp>
            <p:nvSpPr>
              <p:cNvPr id="87224" name="Line 93"/>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225" name="Freeform 94"/>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7221" name="Group 95"/>
            <p:cNvGrpSpPr>
              <a:grpSpLocks/>
            </p:cNvGrpSpPr>
            <p:nvPr/>
          </p:nvGrpSpPr>
          <p:grpSpPr bwMode="auto">
            <a:xfrm>
              <a:off x="3098" y="2858"/>
              <a:ext cx="37" cy="198"/>
              <a:chOff x="2276" y="1910"/>
              <a:chExt cx="37" cy="198"/>
            </a:xfrm>
          </p:grpSpPr>
          <p:sp>
            <p:nvSpPr>
              <p:cNvPr id="87222" name="Line 96"/>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223" name="Freeform 97"/>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984162" name="Group 98"/>
          <p:cNvGrpSpPr>
            <a:grpSpLocks/>
          </p:cNvGrpSpPr>
          <p:nvPr/>
        </p:nvGrpSpPr>
        <p:grpSpPr bwMode="auto">
          <a:xfrm>
            <a:off x="1638300" y="1423988"/>
            <a:ext cx="1539875" cy="285750"/>
            <a:chOff x="1364" y="1065"/>
            <a:chExt cx="970" cy="180"/>
          </a:xfrm>
        </p:grpSpPr>
        <p:grpSp>
          <p:nvGrpSpPr>
            <p:cNvPr id="87197" name="Group 99"/>
            <p:cNvGrpSpPr>
              <a:grpSpLocks/>
            </p:cNvGrpSpPr>
            <p:nvPr/>
          </p:nvGrpSpPr>
          <p:grpSpPr bwMode="auto">
            <a:xfrm>
              <a:off x="1364" y="1104"/>
              <a:ext cx="970" cy="141"/>
              <a:chOff x="2232" y="1114"/>
              <a:chExt cx="970" cy="141"/>
            </a:xfrm>
          </p:grpSpPr>
          <p:sp>
            <p:nvSpPr>
              <p:cNvPr id="87199" name="Line 100"/>
              <p:cNvSpPr>
                <a:spLocks noChangeShapeType="1"/>
              </p:cNvSpPr>
              <p:nvPr/>
            </p:nvSpPr>
            <p:spPr bwMode="auto">
              <a:xfrm flipH="1">
                <a:off x="2232" y="1222"/>
                <a:ext cx="97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200" name="Rectangle 101"/>
              <p:cNvSpPr>
                <a:spLocks noChangeArrowheads="1"/>
              </p:cNvSpPr>
              <p:nvPr/>
            </p:nvSpPr>
            <p:spPr bwMode="auto">
              <a:xfrm>
                <a:off x="2398"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1" name="Rectangle 102"/>
              <p:cNvSpPr>
                <a:spLocks noChangeArrowheads="1"/>
              </p:cNvSpPr>
              <p:nvPr/>
            </p:nvSpPr>
            <p:spPr bwMode="auto">
              <a:xfrm>
                <a:off x="2265"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2" name="Rectangle 103"/>
              <p:cNvSpPr>
                <a:spLocks noChangeArrowheads="1"/>
              </p:cNvSpPr>
              <p:nvPr/>
            </p:nvSpPr>
            <p:spPr bwMode="auto">
              <a:xfrm>
                <a:off x="2531"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3" name="Rectangle 104"/>
              <p:cNvSpPr>
                <a:spLocks noChangeArrowheads="1"/>
              </p:cNvSpPr>
              <p:nvPr/>
            </p:nvSpPr>
            <p:spPr bwMode="auto">
              <a:xfrm>
                <a:off x="2664"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4" name="Rectangle 105"/>
              <p:cNvSpPr>
                <a:spLocks noChangeArrowheads="1"/>
              </p:cNvSpPr>
              <p:nvPr/>
            </p:nvSpPr>
            <p:spPr bwMode="auto">
              <a:xfrm>
                <a:off x="2797"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5" name="Rectangle 106"/>
              <p:cNvSpPr>
                <a:spLocks noChangeArrowheads="1"/>
              </p:cNvSpPr>
              <p:nvPr/>
            </p:nvSpPr>
            <p:spPr bwMode="auto">
              <a:xfrm>
                <a:off x="2930"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6" name="Rectangle 107"/>
              <p:cNvSpPr>
                <a:spLocks noChangeArrowheads="1"/>
              </p:cNvSpPr>
              <p:nvPr/>
            </p:nvSpPr>
            <p:spPr bwMode="auto">
              <a:xfrm>
                <a:off x="3063" y="1222"/>
                <a:ext cx="99"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7" name="Rectangle 108"/>
              <p:cNvSpPr>
                <a:spLocks noChangeArrowheads="1"/>
              </p:cNvSpPr>
              <p:nvPr/>
            </p:nvSpPr>
            <p:spPr bwMode="auto">
              <a:xfrm>
                <a:off x="2236" y="1114"/>
                <a:ext cx="964" cy="98"/>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7208" name="Group 109"/>
              <p:cNvGrpSpPr>
                <a:grpSpLocks/>
              </p:cNvGrpSpPr>
              <p:nvPr/>
            </p:nvGrpSpPr>
            <p:grpSpPr bwMode="auto">
              <a:xfrm>
                <a:off x="2265" y="1190"/>
                <a:ext cx="897" cy="65"/>
                <a:chOff x="960" y="2928"/>
                <a:chExt cx="1296" cy="96"/>
              </a:xfrm>
            </p:grpSpPr>
            <p:sp>
              <p:nvSpPr>
                <p:cNvPr id="87209" name="Rectangle 110"/>
                <p:cNvSpPr>
                  <a:spLocks noChangeArrowheads="1"/>
                </p:cNvSpPr>
                <p:nvPr/>
              </p:nvSpPr>
              <p:spPr bwMode="auto">
                <a:xfrm>
                  <a:off x="960"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0" name="Rectangle 111"/>
                <p:cNvSpPr>
                  <a:spLocks noChangeArrowheads="1"/>
                </p:cNvSpPr>
                <p:nvPr/>
              </p:nvSpPr>
              <p:spPr bwMode="auto">
                <a:xfrm>
                  <a:off x="1152"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1" name="Rectangle 112"/>
                <p:cNvSpPr>
                  <a:spLocks noChangeArrowheads="1"/>
                </p:cNvSpPr>
                <p:nvPr/>
              </p:nvSpPr>
              <p:spPr bwMode="auto">
                <a:xfrm>
                  <a:off x="1344"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2" name="Rectangle 113"/>
                <p:cNvSpPr>
                  <a:spLocks noChangeArrowheads="1"/>
                </p:cNvSpPr>
                <p:nvPr/>
              </p:nvSpPr>
              <p:spPr bwMode="auto">
                <a:xfrm>
                  <a:off x="1536"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3" name="Rectangle 114"/>
                <p:cNvSpPr>
                  <a:spLocks noChangeArrowheads="1"/>
                </p:cNvSpPr>
                <p:nvPr/>
              </p:nvSpPr>
              <p:spPr bwMode="auto">
                <a:xfrm>
                  <a:off x="1728"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4" name="Rectangle 115"/>
                <p:cNvSpPr>
                  <a:spLocks noChangeArrowheads="1"/>
                </p:cNvSpPr>
                <p:nvPr/>
              </p:nvSpPr>
              <p:spPr bwMode="auto">
                <a:xfrm>
                  <a:off x="1920"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5" name="Rectangle 116"/>
                <p:cNvSpPr>
                  <a:spLocks noChangeArrowheads="1"/>
                </p:cNvSpPr>
                <p:nvPr/>
              </p:nvSpPr>
              <p:spPr bwMode="auto">
                <a:xfrm>
                  <a:off x="2112"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87198" name="Text Box 117"/>
            <p:cNvSpPr txBox="1">
              <a:spLocks noChangeArrowheads="1"/>
            </p:cNvSpPr>
            <p:nvPr/>
          </p:nvSpPr>
          <p:spPr bwMode="auto">
            <a:xfrm>
              <a:off x="1370" y="1065"/>
              <a:ext cx="940" cy="173"/>
            </a:xfrm>
            <a:prstGeom prst="rect">
              <a:avLst/>
            </a:prstGeom>
            <a:noFill/>
            <a:ln>
              <a:noFill/>
            </a:ln>
            <a:effectLst/>
            <a:extLst>
              <a:ext uri="{909E8E84-426E-40DD-AFC4-6F175D3DCCD1}">
                <a14:hiddenFill xmlns:a14="http://schemas.microsoft.com/office/drawing/2010/main">
                  <a:solidFill>
                    <a:schemeClr val="tx1">
                      <a:alpha val="2901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Template</a:t>
              </a:r>
            </a:p>
          </p:txBody>
        </p:sp>
      </p:grpSp>
      <p:sp>
        <p:nvSpPr>
          <p:cNvPr id="984182" name="Text Box 118"/>
          <p:cNvSpPr txBox="1">
            <a:spLocks noChangeArrowheads="1"/>
          </p:cNvSpPr>
          <p:nvPr/>
        </p:nvSpPr>
        <p:spPr bwMode="auto">
          <a:xfrm>
            <a:off x="3263900" y="4711700"/>
            <a:ext cx="2298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Substrate</a:t>
            </a:r>
          </a:p>
        </p:txBody>
      </p:sp>
      <p:sp>
        <p:nvSpPr>
          <p:cNvPr id="984183" name="Text Box 119"/>
          <p:cNvSpPr txBox="1">
            <a:spLocks noChangeArrowheads="1"/>
          </p:cNvSpPr>
          <p:nvPr/>
        </p:nvSpPr>
        <p:spPr bwMode="auto">
          <a:xfrm>
            <a:off x="3248025" y="6111875"/>
            <a:ext cx="3287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Substrate</a:t>
            </a:r>
          </a:p>
        </p:txBody>
      </p:sp>
      <p:sp>
        <p:nvSpPr>
          <p:cNvPr id="984184" name="Rectangle 120"/>
          <p:cNvSpPr>
            <a:spLocks noChangeArrowheads="1"/>
          </p:cNvSpPr>
          <p:nvPr/>
        </p:nvSpPr>
        <p:spPr bwMode="auto">
          <a:xfrm>
            <a:off x="4992688" y="5888038"/>
            <a:ext cx="1466850" cy="12065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984185" name="Group 121"/>
          <p:cNvGrpSpPr>
            <a:grpSpLocks/>
          </p:cNvGrpSpPr>
          <p:nvPr/>
        </p:nvGrpSpPr>
        <p:grpSpPr bwMode="auto">
          <a:xfrm>
            <a:off x="3275013" y="5656263"/>
            <a:ext cx="1536700" cy="274637"/>
            <a:chOff x="2346" y="3798"/>
            <a:chExt cx="968" cy="173"/>
          </a:xfrm>
        </p:grpSpPr>
        <p:grpSp>
          <p:nvGrpSpPr>
            <p:cNvPr id="87179" name="Group 122"/>
            <p:cNvGrpSpPr>
              <a:grpSpLocks/>
            </p:cNvGrpSpPr>
            <p:nvPr/>
          </p:nvGrpSpPr>
          <p:grpSpPr bwMode="auto">
            <a:xfrm>
              <a:off x="2350" y="3838"/>
              <a:ext cx="964" cy="131"/>
              <a:chOff x="2574" y="2502"/>
              <a:chExt cx="964" cy="131"/>
            </a:xfrm>
          </p:grpSpPr>
          <p:sp>
            <p:nvSpPr>
              <p:cNvPr id="87181" name="Rectangle 123"/>
              <p:cNvSpPr>
                <a:spLocks noChangeArrowheads="1"/>
              </p:cNvSpPr>
              <p:nvPr/>
            </p:nvSpPr>
            <p:spPr bwMode="auto">
              <a:xfrm>
                <a:off x="2740"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2" name="Rectangle 124"/>
              <p:cNvSpPr>
                <a:spLocks noChangeArrowheads="1"/>
              </p:cNvSpPr>
              <p:nvPr/>
            </p:nvSpPr>
            <p:spPr bwMode="auto">
              <a:xfrm>
                <a:off x="2607"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3" name="Rectangle 125"/>
              <p:cNvSpPr>
                <a:spLocks noChangeArrowheads="1"/>
              </p:cNvSpPr>
              <p:nvPr/>
            </p:nvSpPr>
            <p:spPr bwMode="auto">
              <a:xfrm>
                <a:off x="2873"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4" name="Rectangle 126"/>
              <p:cNvSpPr>
                <a:spLocks noChangeArrowheads="1"/>
              </p:cNvSpPr>
              <p:nvPr/>
            </p:nvSpPr>
            <p:spPr bwMode="auto">
              <a:xfrm>
                <a:off x="3006"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5" name="Rectangle 127"/>
              <p:cNvSpPr>
                <a:spLocks noChangeArrowheads="1"/>
              </p:cNvSpPr>
              <p:nvPr/>
            </p:nvSpPr>
            <p:spPr bwMode="auto">
              <a:xfrm>
                <a:off x="3139"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6" name="Rectangle 128"/>
              <p:cNvSpPr>
                <a:spLocks noChangeArrowheads="1"/>
              </p:cNvSpPr>
              <p:nvPr/>
            </p:nvSpPr>
            <p:spPr bwMode="auto">
              <a:xfrm>
                <a:off x="3272"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7" name="Rectangle 129"/>
              <p:cNvSpPr>
                <a:spLocks noChangeArrowheads="1"/>
              </p:cNvSpPr>
              <p:nvPr/>
            </p:nvSpPr>
            <p:spPr bwMode="auto">
              <a:xfrm>
                <a:off x="3405" y="2600"/>
                <a:ext cx="99"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8" name="Rectangle 130"/>
              <p:cNvSpPr>
                <a:spLocks noChangeArrowheads="1"/>
              </p:cNvSpPr>
              <p:nvPr/>
            </p:nvSpPr>
            <p:spPr bwMode="auto">
              <a:xfrm>
                <a:off x="2574" y="2502"/>
                <a:ext cx="964" cy="98"/>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7189" name="Group 131"/>
              <p:cNvGrpSpPr>
                <a:grpSpLocks/>
              </p:cNvGrpSpPr>
              <p:nvPr/>
            </p:nvGrpSpPr>
            <p:grpSpPr bwMode="auto">
              <a:xfrm>
                <a:off x="2607" y="2568"/>
                <a:ext cx="897" cy="65"/>
                <a:chOff x="960" y="2928"/>
                <a:chExt cx="1296" cy="96"/>
              </a:xfrm>
            </p:grpSpPr>
            <p:sp>
              <p:nvSpPr>
                <p:cNvPr id="87190" name="Rectangle 132"/>
                <p:cNvSpPr>
                  <a:spLocks noChangeArrowheads="1"/>
                </p:cNvSpPr>
                <p:nvPr/>
              </p:nvSpPr>
              <p:spPr bwMode="auto">
                <a:xfrm>
                  <a:off x="960"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1" name="Rectangle 133"/>
                <p:cNvSpPr>
                  <a:spLocks noChangeArrowheads="1"/>
                </p:cNvSpPr>
                <p:nvPr/>
              </p:nvSpPr>
              <p:spPr bwMode="auto">
                <a:xfrm>
                  <a:off x="1152"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2" name="Rectangle 134"/>
                <p:cNvSpPr>
                  <a:spLocks noChangeArrowheads="1"/>
                </p:cNvSpPr>
                <p:nvPr/>
              </p:nvSpPr>
              <p:spPr bwMode="auto">
                <a:xfrm>
                  <a:off x="1344"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3" name="Rectangle 135"/>
                <p:cNvSpPr>
                  <a:spLocks noChangeArrowheads="1"/>
                </p:cNvSpPr>
                <p:nvPr/>
              </p:nvSpPr>
              <p:spPr bwMode="auto">
                <a:xfrm>
                  <a:off x="1536"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4" name="Rectangle 136"/>
                <p:cNvSpPr>
                  <a:spLocks noChangeArrowheads="1"/>
                </p:cNvSpPr>
                <p:nvPr/>
              </p:nvSpPr>
              <p:spPr bwMode="auto">
                <a:xfrm>
                  <a:off x="1728"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5" name="Rectangle 137"/>
                <p:cNvSpPr>
                  <a:spLocks noChangeArrowheads="1"/>
                </p:cNvSpPr>
                <p:nvPr/>
              </p:nvSpPr>
              <p:spPr bwMode="auto">
                <a:xfrm>
                  <a:off x="1920"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6" name="Rectangle 138"/>
                <p:cNvSpPr>
                  <a:spLocks noChangeArrowheads="1"/>
                </p:cNvSpPr>
                <p:nvPr/>
              </p:nvSpPr>
              <p:spPr bwMode="auto">
                <a:xfrm>
                  <a:off x="2112"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87180" name="Text Box 139"/>
            <p:cNvSpPr txBox="1">
              <a:spLocks noChangeArrowheads="1"/>
            </p:cNvSpPr>
            <p:nvPr/>
          </p:nvSpPr>
          <p:spPr bwMode="auto">
            <a:xfrm>
              <a:off x="2346" y="3798"/>
              <a:ext cx="921" cy="173"/>
            </a:xfrm>
            <a:prstGeom prst="rect">
              <a:avLst/>
            </a:prstGeom>
            <a:noFill/>
            <a:ln>
              <a:noFill/>
            </a:ln>
            <a:effectLst/>
            <a:extLst>
              <a:ext uri="{909E8E84-426E-40DD-AFC4-6F175D3DCCD1}">
                <a14:hiddenFill xmlns:a14="http://schemas.microsoft.com/office/drawing/2010/main">
                  <a:solidFill>
                    <a:schemeClr val="tx1">
                      <a:alpha val="2901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Template</a:t>
              </a:r>
            </a:p>
          </p:txBody>
        </p:sp>
      </p:grpSp>
      <p:sp>
        <p:nvSpPr>
          <p:cNvPr id="984204" name="Text Box 140"/>
          <p:cNvSpPr txBox="1">
            <a:spLocks noChangeArrowheads="1"/>
          </p:cNvSpPr>
          <p:nvPr/>
        </p:nvSpPr>
        <p:spPr bwMode="auto">
          <a:xfrm>
            <a:off x="6705600" y="5619750"/>
            <a:ext cx="1905000" cy="1042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a:ln>
                  <a:noFill/>
                </a:ln>
                <a:solidFill>
                  <a:srgbClr val="A61B17"/>
                </a:solidFill>
                <a:effectLst/>
                <a:uLnTx/>
                <a:uFillTx/>
                <a:latin typeface="Arial" panose="020B0604020202020204" pitchFamily="34" charset="0"/>
                <a:ea typeface="+mn-ea"/>
                <a:cs typeface="Arial" panose="020B0604020202020204" pitchFamily="34" charset="0"/>
              </a:rPr>
              <a:t>Step &amp; Repeat</a:t>
            </a:r>
          </a:p>
        </p:txBody>
      </p:sp>
      <p:grpSp>
        <p:nvGrpSpPr>
          <p:cNvPr id="984205" name="Group 141"/>
          <p:cNvGrpSpPr>
            <a:grpSpLocks/>
          </p:cNvGrpSpPr>
          <p:nvPr/>
        </p:nvGrpSpPr>
        <p:grpSpPr bwMode="auto">
          <a:xfrm>
            <a:off x="3276600" y="3205163"/>
            <a:ext cx="2343150" cy="458787"/>
            <a:chOff x="2046" y="2001"/>
            <a:chExt cx="1476" cy="289"/>
          </a:xfrm>
        </p:grpSpPr>
        <p:grpSp>
          <p:nvGrpSpPr>
            <p:cNvPr id="87164" name="Group 142"/>
            <p:cNvGrpSpPr>
              <a:grpSpLocks/>
            </p:cNvGrpSpPr>
            <p:nvPr/>
          </p:nvGrpSpPr>
          <p:grpSpPr bwMode="auto">
            <a:xfrm>
              <a:off x="2064" y="2001"/>
              <a:ext cx="1056" cy="81"/>
              <a:chOff x="2112" y="1920"/>
              <a:chExt cx="1056" cy="81"/>
            </a:xfrm>
          </p:grpSpPr>
          <p:grpSp>
            <p:nvGrpSpPr>
              <p:cNvPr id="87170" name="Group 143"/>
              <p:cNvGrpSpPr>
                <a:grpSpLocks/>
              </p:cNvGrpSpPr>
              <p:nvPr/>
            </p:nvGrpSpPr>
            <p:grpSpPr bwMode="auto">
              <a:xfrm>
                <a:off x="2160" y="1920"/>
                <a:ext cx="964" cy="66"/>
                <a:chOff x="2160" y="1920"/>
                <a:chExt cx="964" cy="66"/>
              </a:xfrm>
            </p:grpSpPr>
            <p:sp>
              <p:nvSpPr>
                <p:cNvPr id="87172" name="Oval 144"/>
                <p:cNvSpPr>
                  <a:spLocks noChangeArrowheads="1"/>
                </p:cNvSpPr>
                <p:nvPr/>
              </p:nvSpPr>
              <p:spPr bwMode="auto">
                <a:xfrm>
                  <a:off x="3024"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3" name="Oval 145"/>
                <p:cNvSpPr>
                  <a:spLocks noChangeArrowheads="1"/>
                </p:cNvSpPr>
                <p:nvPr/>
              </p:nvSpPr>
              <p:spPr bwMode="auto">
                <a:xfrm>
                  <a:off x="2880"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4" name="Oval 146"/>
                <p:cNvSpPr>
                  <a:spLocks noChangeArrowheads="1"/>
                </p:cNvSpPr>
                <p:nvPr/>
              </p:nvSpPr>
              <p:spPr bwMode="auto">
                <a:xfrm>
                  <a:off x="2736"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5" name="Oval 147"/>
                <p:cNvSpPr>
                  <a:spLocks noChangeArrowheads="1"/>
                </p:cNvSpPr>
                <p:nvPr/>
              </p:nvSpPr>
              <p:spPr bwMode="auto">
                <a:xfrm>
                  <a:off x="2592"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6" name="Oval 148"/>
                <p:cNvSpPr>
                  <a:spLocks noChangeArrowheads="1"/>
                </p:cNvSpPr>
                <p:nvPr/>
              </p:nvSpPr>
              <p:spPr bwMode="auto">
                <a:xfrm>
                  <a:off x="2448"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7" name="Oval 149"/>
                <p:cNvSpPr>
                  <a:spLocks noChangeArrowheads="1"/>
                </p:cNvSpPr>
                <p:nvPr/>
              </p:nvSpPr>
              <p:spPr bwMode="auto">
                <a:xfrm>
                  <a:off x="2304"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8" name="Oval 150"/>
                <p:cNvSpPr>
                  <a:spLocks noChangeArrowheads="1"/>
                </p:cNvSpPr>
                <p:nvPr/>
              </p:nvSpPr>
              <p:spPr bwMode="auto">
                <a:xfrm>
                  <a:off x="2160"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7171" name="Rectangle 151"/>
              <p:cNvSpPr>
                <a:spLocks noChangeArrowheads="1"/>
              </p:cNvSpPr>
              <p:nvPr/>
            </p:nvSpPr>
            <p:spPr bwMode="auto">
              <a:xfrm>
                <a:off x="2112" y="1953"/>
                <a:ext cx="1056"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7165" name="Group 152"/>
            <p:cNvGrpSpPr>
              <a:grpSpLocks/>
            </p:cNvGrpSpPr>
            <p:nvPr/>
          </p:nvGrpSpPr>
          <p:grpSpPr bwMode="auto">
            <a:xfrm>
              <a:off x="2046" y="2038"/>
              <a:ext cx="1458" cy="240"/>
              <a:chOff x="1492" y="2716"/>
              <a:chExt cx="1063" cy="164"/>
            </a:xfrm>
          </p:grpSpPr>
          <p:sp>
            <p:nvSpPr>
              <p:cNvPr id="87168" name="Rectangle 153"/>
              <p:cNvSpPr>
                <a:spLocks noChangeArrowheads="1"/>
              </p:cNvSpPr>
              <p:nvPr/>
            </p:nvSpPr>
            <p:spPr bwMode="auto">
              <a:xfrm>
                <a:off x="1492" y="2782"/>
                <a:ext cx="1063" cy="9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9" name="Rectangle 154"/>
              <p:cNvSpPr>
                <a:spLocks noChangeArrowheads="1"/>
              </p:cNvSpPr>
              <p:nvPr/>
            </p:nvSpPr>
            <p:spPr bwMode="auto">
              <a:xfrm>
                <a:off x="1492" y="2716"/>
                <a:ext cx="1063" cy="6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7166" name="Text Box 155"/>
            <p:cNvSpPr txBox="1">
              <a:spLocks noChangeArrowheads="1"/>
            </p:cNvSpPr>
            <p:nvPr/>
          </p:nvSpPr>
          <p:spPr bwMode="auto">
            <a:xfrm>
              <a:off x="2052" y="2117"/>
              <a:ext cx="1452" cy="173"/>
            </a:xfrm>
            <a:prstGeom prst="rect">
              <a:avLst/>
            </a:prstGeom>
            <a:noFill/>
            <a:ln>
              <a:noFill/>
            </a:ln>
            <a:effectLst/>
            <a:extLst>
              <a:ext uri="{909E8E84-426E-40DD-AFC4-6F175D3DCCD1}">
                <a14:hiddenFill xmlns:a14="http://schemas.microsoft.com/office/drawing/2010/main">
                  <a:solidFill>
                    <a:schemeClr val="tx1">
                      <a:alpha val="2901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Substrate</a:t>
              </a:r>
            </a:p>
          </p:txBody>
        </p:sp>
        <p:sp>
          <p:nvSpPr>
            <p:cNvPr id="87167" name="Text Box 156"/>
            <p:cNvSpPr txBox="1">
              <a:spLocks noChangeArrowheads="1"/>
            </p:cNvSpPr>
            <p:nvPr/>
          </p:nvSpPr>
          <p:spPr bwMode="auto">
            <a:xfrm>
              <a:off x="2064" y="2002"/>
              <a:ext cx="145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Planarization layer</a:t>
              </a:r>
            </a:p>
          </p:txBody>
        </p:sp>
      </p:grpSp>
      <p:sp>
        <p:nvSpPr>
          <p:cNvPr id="984221" name="Text Box 157"/>
          <p:cNvSpPr txBox="1">
            <a:spLocks noChangeArrowheads="1"/>
          </p:cNvSpPr>
          <p:nvPr/>
        </p:nvSpPr>
        <p:spPr bwMode="auto">
          <a:xfrm>
            <a:off x="3260725" y="4505325"/>
            <a:ext cx="2301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Planarization layer</a:t>
            </a:r>
          </a:p>
        </p:txBody>
      </p:sp>
      <p:sp>
        <p:nvSpPr>
          <p:cNvPr id="984222" name="Text Box 158"/>
          <p:cNvSpPr txBox="1">
            <a:spLocks noChangeArrowheads="1"/>
          </p:cNvSpPr>
          <p:nvPr/>
        </p:nvSpPr>
        <p:spPr bwMode="auto">
          <a:xfrm>
            <a:off x="3306763" y="5926138"/>
            <a:ext cx="32464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Planarization layer</a:t>
            </a:r>
          </a:p>
        </p:txBody>
      </p:sp>
      <p:sp>
        <p:nvSpPr>
          <p:cNvPr id="984223" name="Text Box 159"/>
          <p:cNvSpPr txBox="1">
            <a:spLocks noChangeArrowheads="1"/>
          </p:cNvSpPr>
          <p:nvPr/>
        </p:nvSpPr>
        <p:spPr bwMode="auto">
          <a:xfrm>
            <a:off x="228600" y="1066800"/>
            <a:ext cx="29591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a:ln>
                  <a:noFill/>
                </a:ln>
                <a:solidFill>
                  <a:srgbClr val="A61B17"/>
                </a:solidFill>
                <a:effectLst/>
                <a:uLnTx/>
                <a:uFillTx/>
                <a:latin typeface="Arial Narrow" panose="020B0606020202030204" pitchFamily="34" charset="0"/>
                <a:ea typeface="+mn-ea"/>
                <a:cs typeface="Arial" panose="020B0604020202020204" pitchFamily="34" charset="0"/>
              </a:rPr>
              <a:t>Fused silica template, coated with release layer</a:t>
            </a:r>
          </a:p>
        </p:txBody>
      </p:sp>
      <p:grpSp>
        <p:nvGrpSpPr>
          <p:cNvPr id="984224" name="Group 160"/>
          <p:cNvGrpSpPr>
            <a:grpSpLocks/>
          </p:cNvGrpSpPr>
          <p:nvPr/>
        </p:nvGrpSpPr>
        <p:grpSpPr bwMode="auto">
          <a:xfrm>
            <a:off x="5029200" y="5816600"/>
            <a:ext cx="1395413" cy="133350"/>
            <a:chOff x="2880" y="3753"/>
            <a:chExt cx="879" cy="84"/>
          </a:xfrm>
        </p:grpSpPr>
        <p:sp>
          <p:nvSpPr>
            <p:cNvPr id="87157" name="Rectangle 161"/>
            <p:cNvSpPr>
              <a:spLocks noChangeArrowheads="1"/>
            </p:cNvSpPr>
            <p:nvPr/>
          </p:nvSpPr>
          <p:spPr bwMode="auto">
            <a:xfrm>
              <a:off x="3654" y="3756"/>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8" name="Rectangle 162"/>
            <p:cNvSpPr>
              <a:spLocks noChangeArrowheads="1"/>
            </p:cNvSpPr>
            <p:nvPr/>
          </p:nvSpPr>
          <p:spPr bwMode="auto">
            <a:xfrm>
              <a:off x="3525" y="3756"/>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9" name="Rectangle 163"/>
            <p:cNvSpPr>
              <a:spLocks noChangeArrowheads="1"/>
            </p:cNvSpPr>
            <p:nvPr/>
          </p:nvSpPr>
          <p:spPr bwMode="auto">
            <a:xfrm>
              <a:off x="3393" y="3753"/>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0" name="Rectangle 164"/>
            <p:cNvSpPr>
              <a:spLocks noChangeArrowheads="1"/>
            </p:cNvSpPr>
            <p:nvPr/>
          </p:nvSpPr>
          <p:spPr bwMode="auto">
            <a:xfrm>
              <a:off x="3264" y="3753"/>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1" name="Rectangle 165"/>
            <p:cNvSpPr>
              <a:spLocks noChangeArrowheads="1"/>
            </p:cNvSpPr>
            <p:nvPr/>
          </p:nvSpPr>
          <p:spPr bwMode="auto">
            <a:xfrm>
              <a:off x="3135" y="3753"/>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2" name="Rectangle 166"/>
            <p:cNvSpPr>
              <a:spLocks noChangeArrowheads="1"/>
            </p:cNvSpPr>
            <p:nvPr/>
          </p:nvSpPr>
          <p:spPr bwMode="auto">
            <a:xfrm>
              <a:off x="3009" y="3753"/>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3" name="Rectangle 167"/>
            <p:cNvSpPr>
              <a:spLocks noChangeArrowheads="1"/>
            </p:cNvSpPr>
            <p:nvPr/>
          </p:nvSpPr>
          <p:spPr bwMode="auto">
            <a:xfrm>
              <a:off x="2880" y="3756"/>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7125" name="Line 168"/>
          <p:cNvSpPr>
            <a:spLocks noChangeShapeType="1"/>
          </p:cNvSpPr>
          <p:nvPr/>
        </p:nvSpPr>
        <p:spPr bwMode="auto">
          <a:xfrm>
            <a:off x="500063" y="2492375"/>
            <a:ext cx="5062537" cy="22225"/>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233" name="Line 169"/>
          <p:cNvSpPr>
            <a:spLocks noChangeShapeType="1"/>
          </p:cNvSpPr>
          <p:nvPr/>
        </p:nvSpPr>
        <p:spPr bwMode="auto">
          <a:xfrm>
            <a:off x="542925" y="3722688"/>
            <a:ext cx="5019675" cy="11112"/>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234" name="Line 170"/>
          <p:cNvSpPr>
            <a:spLocks noChangeShapeType="1"/>
          </p:cNvSpPr>
          <p:nvPr/>
        </p:nvSpPr>
        <p:spPr bwMode="auto">
          <a:xfrm flipV="1">
            <a:off x="434975" y="5257800"/>
            <a:ext cx="5127625" cy="22225"/>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128" name="Rectangle 171"/>
          <p:cNvSpPr>
            <a:spLocks noGrp="1" noChangeArrowheads="1"/>
          </p:cNvSpPr>
          <p:nvPr>
            <p:ph type="title" sz="quarter"/>
          </p:nvPr>
        </p:nvSpPr>
        <p:spPr bwMode="auto">
          <a:xfrm>
            <a:off x="500064" y="150813"/>
            <a:ext cx="8567736" cy="5937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sz="3700" dirty="0" smtClean="0">
                <a:solidFill>
                  <a:srgbClr val="3333FF"/>
                </a:solidFill>
              </a:rPr>
              <a:t>2000 Step and Flash Imprint Lithography</a:t>
            </a:r>
            <a:r>
              <a:rPr lang="en-US" altLang="en-US" sz="3700" dirty="0" smtClean="0"/>
              <a:t> </a:t>
            </a:r>
            <a:endParaRPr lang="en-US" altLang="en-US" sz="3700" dirty="0" smtClean="0">
              <a:solidFill>
                <a:schemeClr val="accent2"/>
              </a:solidFill>
            </a:endParaRPr>
          </a:p>
        </p:txBody>
      </p:sp>
      <p:sp>
        <p:nvSpPr>
          <p:cNvPr id="984236" name="Line 172"/>
          <p:cNvSpPr>
            <a:spLocks noChangeShapeType="1"/>
          </p:cNvSpPr>
          <p:nvPr/>
        </p:nvSpPr>
        <p:spPr bwMode="auto">
          <a:xfrm flipV="1">
            <a:off x="4033838" y="5410200"/>
            <a:ext cx="4762" cy="238125"/>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984237" name="Group 173"/>
          <p:cNvGrpSpPr>
            <a:grpSpLocks/>
          </p:cNvGrpSpPr>
          <p:nvPr/>
        </p:nvGrpSpPr>
        <p:grpSpPr bwMode="auto">
          <a:xfrm>
            <a:off x="4076700" y="5405438"/>
            <a:ext cx="3109913" cy="290512"/>
            <a:chOff x="2568" y="3405"/>
            <a:chExt cx="1959" cy="183"/>
          </a:xfrm>
        </p:grpSpPr>
        <p:sp>
          <p:nvSpPr>
            <p:cNvPr id="87153" name="Line 174"/>
            <p:cNvSpPr>
              <a:spLocks noChangeShapeType="1"/>
            </p:cNvSpPr>
            <p:nvPr/>
          </p:nvSpPr>
          <p:spPr bwMode="auto">
            <a:xfrm>
              <a:off x="2568" y="3408"/>
              <a:ext cx="981" cy="3"/>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154" name="Line 175"/>
            <p:cNvSpPr>
              <a:spLocks noChangeShapeType="1"/>
            </p:cNvSpPr>
            <p:nvPr/>
          </p:nvSpPr>
          <p:spPr bwMode="auto">
            <a:xfrm>
              <a:off x="3591" y="3408"/>
              <a:ext cx="0" cy="180"/>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155" name="Line 176"/>
            <p:cNvSpPr>
              <a:spLocks noChangeShapeType="1"/>
            </p:cNvSpPr>
            <p:nvPr/>
          </p:nvSpPr>
          <p:spPr bwMode="auto">
            <a:xfrm flipH="1" flipV="1">
              <a:off x="3657" y="3405"/>
              <a:ext cx="3" cy="168"/>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156" name="Line 177"/>
            <p:cNvSpPr>
              <a:spLocks noChangeShapeType="1"/>
            </p:cNvSpPr>
            <p:nvPr/>
          </p:nvSpPr>
          <p:spPr bwMode="auto">
            <a:xfrm flipV="1">
              <a:off x="3702" y="3414"/>
              <a:ext cx="825" cy="3"/>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84242" name="Text Box 178"/>
          <p:cNvSpPr txBox="1">
            <a:spLocks noChangeArrowheads="1"/>
          </p:cNvSpPr>
          <p:nvPr/>
        </p:nvSpPr>
        <p:spPr bwMode="auto">
          <a:xfrm>
            <a:off x="6010275" y="2779713"/>
            <a:ext cx="26003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1800" b="1" i="0" u="none" strike="noStrike" kern="1200" cap="none" spc="0" normalizeH="0" baseline="0" noProof="0">
                <a:ln>
                  <a:noFill/>
                </a:ln>
                <a:solidFill>
                  <a:srgbClr val="A61B17"/>
                </a:solidFill>
                <a:effectLst/>
                <a:uLnTx/>
                <a:uFillTx/>
                <a:latin typeface="Arial Narrow" panose="020B0606020202030204" pitchFamily="34" charset="0"/>
                <a:ea typeface="+mn-ea"/>
                <a:cs typeface="Arial" panose="020B0604020202020204" pitchFamily="34" charset="0"/>
              </a:rPr>
              <a:t> Template filling driven by capillary action</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1800" b="1" i="0" u="none" strike="noStrike" kern="1200" cap="none" spc="0" normalizeH="0" baseline="0" noProof="0">
                <a:ln>
                  <a:noFill/>
                </a:ln>
                <a:solidFill>
                  <a:srgbClr val="A61B17"/>
                </a:solidFill>
                <a:effectLst/>
                <a:uLnTx/>
                <a:uFillTx/>
                <a:latin typeface="Arial Narrow" panose="020B0606020202030204" pitchFamily="34" charset="0"/>
                <a:ea typeface="+mn-ea"/>
                <a:cs typeface="Arial" panose="020B0604020202020204" pitchFamily="34" charset="0"/>
              </a:rPr>
              <a:t> low imprint pressure and room temperature process</a:t>
            </a:r>
            <a:r>
              <a:rPr kumimoji="0" lang="en-US" altLang="en-US" sz="1800" b="0" i="0" u="none" strike="noStrike" kern="1200" cap="none" spc="0" normalizeH="0" baseline="0" noProof="0">
                <a:ln>
                  <a:noFill/>
                </a:ln>
                <a:solidFill>
                  <a:srgbClr val="A61B17"/>
                </a:solidFill>
                <a:effectLst/>
                <a:uLnTx/>
                <a:uFillTx/>
                <a:latin typeface="Arial Narrow" panose="020B0606020202030204" pitchFamily="34" charset="0"/>
                <a:ea typeface="+mn-ea"/>
                <a:cs typeface="Arial" panose="020B0604020202020204" pitchFamily="34" charset="0"/>
              </a:rPr>
              <a:t> </a:t>
            </a:r>
          </a:p>
        </p:txBody>
      </p:sp>
      <p:grpSp>
        <p:nvGrpSpPr>
          <p:cNvPr id="984243" name="Group 179"/>
          <p:cNvGrpSpPr>
            <a:grpSpLocks/>
          </p:cNvGrpSpPr>
          <p:nvPr/>
        </p:nvGrpSpPr>
        <p:grpSpPr bwMode="auto">
          <a:xfrm>
            <a:off x="3352800" y="2947988"/>
            <a:ext cx="1539875" cy="288925"/>
            <a:chOff x="2095" y="1680"/>
            <a:chExt cx="970" cy="182"/>
          </a:xfrm>
        </p:grpSpPr>
        <p:grpSp>
          <p:nvGrpSpPr>
            <p:cNvPr id="87134" name="Group 180"/>
            <p:cNvGrpSpPr>
              <a:grpSpLocks/>
            </p:cNvGrpSpPr>
            <p:nvPr/>
          </p:nvGrpSpPr>
          <p:grpSpPr bwMode="auto">
            <a:xfrm>
              <a:off x="2095" y="1721"/>
              <a:ext cx="970" cy="141"/>
              <a:chOff x="2232" y="1114"/>
              <a:chExt cx="970" cy="141"/>
            </a:xfrm>
          </p:grpSpPr>
          <p:sp>
            <p:nvSpPr>
              <p:cNvPr id="87136" name="Line 181"/>
              <p:cNvSpPr>
                <a:spLocks noChangeShapeType="1"/>
              </p:cNvSpPr>
              <p:nvPr/>
            </p:nvSpPr>
            <p:spPr bwMode="auto">
              <a:xfrm flipH="1">
                <a:off x="2232" y="1222"/>
                <a:ext cx="97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137" name="Rectangle 182"/>
              <p:cNvSpPr>
                <a:spLocks noChangeArrowheads="1"/>
              </p:cNvSpPr>
              <p:nvPr/>
            </p:nvSpPr>
            <p:spPr bwMode="auto">
              <a:xfrm>
                <a:off x="2398"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38" name="Rectangle 183"/>
              <p:cNvSpPr>
                <a:spLocks noChangeArrowheads="1"/>
              </p:cNvSpPr>
              <p:nvPr/>
            </p:nvSpPr>
            <p:spPr bwMode="auto">
              <a:xfrm>
                <a:off x="2265"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39" name="Rectangle 184"/>
              <p:cNvSpPr>
                <a:spLocks noChangeArrowheads="1"/>
              </p:cNvSpPr>
              <p:nvPr/>
            </p:nvSpPr>
            <p:spPr bwMode="auto">
              <a:xfrm>
                <a:off x="2531"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0" name="Rectangle 185"/>
              <p:cNvSpPr>
                <a:spLocks noChangeArrowheads="1"/>
              </p:cNvSpPr>
              <p:nvPr/>
            </p:nvSpPr>
            <p:spPr bwMode="auto">
              <a:xfrm>
                <a:off x="2664"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1" name="Rectangle 186"/>
              <p:cNvSpPr>
                <a:spLocks noChangeArrowheads="1"/>
              </p:cNvSpPr>
              <p:nvPr/>
            </p:nvSpPr>
            <p:spPr bwMode="auto">
              <a:xfrm>
                <a:off x="2797"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2" name="Rectangle 187"/>
              <p:cNvSpPr>
                <a:spLocks noChangeArrowheads="1"/>
              </p:cNvSpPr>
              <p:nvPr/>
            </p:nvSpPr>
            <p:spPr bwMode="auto">
              <a:xfrm>
                <a:off x="2930"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3" name="Rectangle 188"/>
              <p:cNvSpPr>
                <a:spLocks noChangeArrowheads="1"/>
              </p:cNvSpPr>
              <p:nvPr/>
            </p:nvSpPr>
            <p:spPr bwMode="auto">
              <a:xfrm>
                <a:off x="3063" y="1222"/>
                <a:ext cx="99"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4" name="Rectangle 189"/>
              <p:cNvSpPr>
                <a:spLocks noChangeArrowheads="1"/>
              </p:cNvSpPr>
              <p:nvPr/>
            </p:nvSpPr>
            <p:spPr bwMode="auto">
              <a:xfrm>
                <a:off x="2236" y="1114"/>
                <a:ext cx="964" cy="98"/>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7145" name="Group 190"/>
              <p:cNvGrpSpPr>
                <a:grpSpLocks/>
              </p:cNvGrpSpPr>
              <p:nvPr/>
            </p:nvGrpSpPr>
            <p:grpSpPr bwMode="auto">
              <a:xfrm>
                <a:off x="2265" y="1190"/>
                <a:ext cx="897" cy="65"/>
                <a:chOff x="960" y="2928"/>
                <a:chExt cx="1296" cy="96"/>
              </a:xfrm>
            </p:grpSpPr>
            <p:sp>
              <p:nvSpPr>
                <p:cNvPr id="87146" name="Rectangle 191"/>
                <p:cNvSpPr>
                  <a:spLocks noChangeArrowheads="1"/>
                </p:cNvSpPr>
                <p:nvPr/>
              </p:nvSpPr>
              <p:spPr bwMode="auto">
                <a:xfrm>
                  <a:off x="960"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47" name="Rectangle 192"/>
                <p:cNvSpPr>
                  <a:spLocks noChangeArrowheads="1"/>
                </p:cNvSpPr>
                <p:nvPr/>
              </p:nvSpPr>
              <p:spPr bwMode="auto">
                <a:xfrm>
                  <a:off x="1152"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48" name="Rectangle 193"/>
                <p:cNvSpPr>
                  <a:spLocks noChangeArrowheads="1"/>
                </p:cNvSpPr>
                <p:nvPr/>
              </p:nvSpPr>
              <p:spPr bwMode="auto">
                <a:xfrm>
                  <a:off x="1344"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49" name="Rectangle 194"/>
                <p:cNvSpPr>
                  <a:spLocks noChangeArrowheads="1"/>
                </p:cNvSpPr>
                <p:nvPr/>
              </p:nvSpPr>
              <p:spPr bwMode="auto">
                <a:xfrm>
                  <a:off x="1536"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0" name="Rectangle 195"/>
                <p:cNvSpPr>
                  <a:spLocks noChangeArrowheads="1"/>
                </p:cNvSpPr>
                <p:nvPr/>
              </p:nvSpPr>
              <p:spPr bwMode="auto">
                <a:xfrm>
                  <a:off x="1728"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1" name="Rectangle 196"/>
                <p:cNvSpPr>
                  <a:spLocks noChangeArrowheads="1"/>
                </p:cNvSpPr>
                <p:nvPr/>
              </p:nvSpPr>
              <p:spPr bwMode="auto">
                <a:xfrm>
                  <a:off x="1920"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2" name="Rectangle 197"/>
                <p:cNvSpPr>
                  <a:spLocks noChangeArrowheads="1"/>
                </p:cNvSpPr>
                <p:nvPr/>
              </p:nvSpPr>
              <p:spPr bwMode="auto">
                <a:xfrm>
                  <a:off x="2112"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87135" name="Text Box 198"/>
            <p:cNvSpPr txBox="1">
              <a:spLocks noChangeArrowheads="1"/>
            </p:cNvSpPr>
            <p:nvPr/>
          </p:nvSpPr>
          <p:spPr bwMode="auto">
            <a:xfrm>
              <a:off x="2112" y="1680"/>
              <a:ext cx="930" cy="173"/>
            </a:xfrm>
            <a:prstGeom prst="rect">
              <a:avLst/>
            </a:prstGeom>
            <a:noFill/>
            <a:ln>
              <a:noFill/>
            </a:ln>
            <a:effectLst/>
            <a:extLst>
              <a:ext uri="{909E8E84-426E-40DD-AFC4-6F175D3DCCD1}">
                <a14:hiddenFill xmlns:a14="http://schemas.microsoft.com/office/drawing/2010/main">
                  <a:solidFill>
                    <a:schemeClr val="tx1">
                      <a:alpha val="2901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Template</a:t>
              </a:r>
            </a:p>
          </p:txBody>
        </p:sp>
      </p:grpSp>
      <p:pic>
        <p:nvPicPr>
          <p:cNvPr id="87133" name="Picture 199" descr="top_logo"/>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l="16524" t="10860" r="14630" b="34842"/>
          <a:stretch>
            <a:fillRect/>
          </a:stretch>
        </p:blipFill>
        <p:spPr bwMode="auto">
          <a:xfrm>
            <a:off x="152400" y="6477000"/>
            <a:ext cx="2667000" cy="338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561819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984162"/>
                                        </p:tgtEl>
                                        <p:attrNameLst>
                                          <p:attrName>style.visibility</p:attrName>
                                        </p:attrNameLst>
                                      </p:cBhvr>
                                      <p:to>
                                        <p:strVal val="visible"/>
                                      </p:to>
                                    </p:set>
                                    <p:animEffect transition="in" filter="slide(fromTop)">
                                      <p:cBhvr>
                                        <p:cTn id="7" dur="500"/>
                                        <p:tgtEl>
                                          <p:spTgt spid="9841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4223"/>
                                        </p:tgtEl>
                                        <p:attrNameLst>
                                          <p:attrName>style.visibility</p:attrName>
                                        </p:attrNameLst>
                                      </p:cBhvr>
                                      <p:to>
                                        <p:strVal val="visible"/>
                                      </p:to>
                                    </p:set>
                                    <p:animEffect transition="in" filter="fade">
                                      <p:cBhvr>
                                        <p:cTn id="10" dur="500"/>
                                        <p:tgtEl>
                                          <p:spTgt spid="9842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41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4116"/>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4000"/>
                                  </p:stCondLst>
                                  <p:childTnLst>
                                    <p:set>
                                      <p:cBhvr>
                                        <p:cTn id="19" dur="1" fill="hold">
                                          <p:stCondLst>
                                            <p:cond delay="0"/>
                                          </p:stCondLst>
                                        </p:cTn>
                                        <p:tgtEl>
                                          <p:spTgt spid="98420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84082"/>
                                        </p:tgtEl>
                                        <p:attrNameLst>
                                          <p:attrName>style.visibility</p:attrName>
                                        </p:attrNameLst>
                                      </p:cBhvr>
                                      <p:to>
                                        <p:strVal val="visible"/>
                                      </p:to>
                                    </p:set>
                                  </p:childTnLst>
                                </p:cTn>
                              </p:par>
                              <p:par>
                                <p:cTn id="22" presetID="63" presetClass="path" presetSubtype="0" accel="50000" decel="50000" fill="hold" nodeType="withEffect">
                                  <p:stCondLst>
                                    <p:cond delay="500"/>
                                  </p:stCondLst>
                                  <p:childTnLst>
                                    <p:animMotion origin="layout" path="M -5.55556E-7 1.85185E-6 L 0.18438 0.00139 " pathEditMode="relative" rAng="0" ptsTypes="AA">
                                      <p:cBhvr>
                                        <p:cTn id="23" dur="1500" fill="hold"/>
                                        <p:tgtEl>
                                          <p:spTgt spid="984082"/>
                                        </p:tgtEl>
                                        <p:attrNameLst>
                                          <p:attrName>ppt_x</p:attrName>
                                          <p:attrName>ppt_y</p:attrName>
                                        </p:attrNameLst>
                                      </p:cBhvr>
                                      <p:rCtr x="9219" y="69"/>
                                    </p:animMotion>
                                  </p:childTnLst>
                                </p:cTn>
                              </p:par>
                              <p:par>
                                <p:cTn id="24" presetID="1" presetClass="entr" presetSubtype="0" fill="hold" grpId="0" nodeType="withEffect">
                                  <p:stCondLst>
                                    <p:cond delay="500"/>
                                  </p:stCondLst>
                                  <p:childTnLst>
                                    <p:set>
                                      <p:cBhvr>
                                        <p:cTn id="25" dur="1" fill="hold">
                                          <p:stCondLst>
                                            <p:cond delay="0"/>
                                          </p:stCondLst>
                                        </p:cTn>
                                        <p:tgtEl>
                                          <p:spTgt spid="984123"/>
                                        </p:tgtEl>
                                        <p:attrNameLst>
                                          <p:attrName>style.visibility</p:attrName>
                                        </p:attrNameLst>
                                      </p:cBhvr>
                                      <p:to>
                                        <p:strVal val="visible"/>
                                      </p:to>
                                    </p:set>
                                  </p:childTnLst>
                                </p:cTn>
                              </p:par>
                              <p:par>
                                <p:cTn id="26" presetID="20" presetClass="entr" presetSubtype="0" fill="hold" grpId="0" nodeType="withEffect">
                                  <p:stCondLst>
                                    <p:cond delay="500"/>
                                  </p:stCondLst>
                                  <p:childTnLst>
                                    <p:set>
                                      <p:cBhvr>
                                        <p:cTn id="27" dur="1" fill="hold">
                                          <p:stCondLst>
                                            <p:cond delay="0"/>
                                          </p:stCondLst>
                                        </p:cTn>
                                        <p:tgtEl>
                                          <p:spTgt spid="984074"/>
                                        </p:tgtEl>
                                        <p:attrNameLst>
                                          <p:attrName>style.visibility</p:attrName>
                                        </p:attrNameLst>
                                      </p:cBhvr>
                                      <p:to>
                                        <p:strVal val="visible"/>
                                      </p:to>
                                    </p:set>
                                    <p:animEffect transition="in" filter="wedge">
                                      <p:cBhvr>
                                        <p:cTn id="28" dur="1300"/>
                                        <p:tgtEl>
                                          <p:spTgt spid="984074"/>
                                        </p:tgtEl>
                                      </p:cBhvr>
                                    </p:animEffect>
                                  </p:childTnLst>
                                </p:cTn>
                              </p:par>
                              <p:par>
                                <p:cTn id="29" presetID="20" presetClass="entr" presetSubtype="0" fill="hold" grpId="0" nodeType="withEffect">
                                  <p:stCondLst>
                                    <p:cond delay="900"/>
                                  </p:stCondLst>
                                  <p:childTnLst>
                                    <p:set>
                                      <p:cBhvr>
                                        <p:cTn id="30" dur="1" fill="hold">
                                          <p:stCondLst>
                                            <p:cond delay="0"/>
                                          </p:stCondLst>
                                        </p:cTn>
                                        <p:tgtEl>
                                          <p:spTgt spid="984075"/>
                                        </p:tgtEl>
                                        <p:attrNameLst>
                                          <p:attrName>style.visibility</p:attrName>
                                        </p:attrNameLst>
                                      </p:cBhvr>
                                      <p:to>
                                        <p:strVal val="visible"/>
                                      </p:to>
                                    </p:set>
                                    <p:animEffect transition="in" filter="wedge">
                                      <p:cBhvr>
                                        <p:cTn id="31" dur="1600"/>
                                        <p:tgtEl>
                                          <p:spTgt spid="984075"/>
                                        </p:tgtEl>
                                      </p:cBhvr>
                                    </p:animEffect>
                                  </p:childTnLst>
                                </p:cTn>
                              </p:par>
                              <p:par>
                                <p:cTn id="32" presetID="22" presetClass="entr" presetSubtype="1" fill="hold" grpId="0" nodeType="withEffect">
                                  <p:stCondLst>
                                    <p:cond delay="900"/>
                                  </p:stCondLst>
                                  <p:childTnLst>
                                    <p:set>
                                      <p:cBhvr>
                                        <p:cTn id="33" dur="1" fill="hold">
                                          <p:stCondLst>
                                            <p:cond delay="0"/>
                                          </p:stCondLst>
                                        </p:cTn>
                                        <p:tgtEl>
                                          <p:spTgt spid="984076"/>
                                        </p:tgtEl>
                                        <p:attrNameLst>
                                          <p:attrName>style.visibility</p:attrName>
                                        </p:attrNameLst>
                                      </p:cBhvr>
                                      <p:to>
                                        <p:strVal val="visible"/>
                                      </p:to>
                                    </p:set>
                                    <p:animEffect transition="in" filter="wipe(up)">
                                      <p:cBhvr>
                                        <p:cTn id="34" dur="500"/>
                                        <p:tgtEl>
                                          <p:spTgt spid="984076"/>
                                        </p:tgtEl>
                                      </p:cBhvr>
                                    </p:animEffect>
                                  </p:childTnLst>
                                </p:cTn>
                              </p:par>
                              <p:par>
                                <p:cTn id="35" presetID="20" presetClass="entr" presetSubtype="0" fill="hold" grpId="0" nodeType="withEffect">
                                  <p:stCondLst>
                                    <p:cond delay="1200"/>
                                  </p:stCondLst>
                                  <p:childTnLst>
                                    <p:set>
                                      <p:cBhvr>
                                        <p:cTn id="36" dur="1" fill="hold">
                                          <p:stCondLst>
                                            <p:cond delay="0"/>
                                          </p:stCondLst>
                                        </p:cTn>
                                        <p:tgtEl>
                                          <p:spTgt spid="984077"/>
                                        </p:tgtEl>
                                        <p:attrNameLst>
                                          <p:attrName>style.visibility</p:attrName>
                                        </p:attrNameLst>
                                      </p:cBhvr>
                                      <p:to>
                                        <p:strVal val="visible"/>
                                      </p:to>
                                    </p:set>
                                    <p:animEffect transition="in" filter="wedge">
                                      <p:cBhvr>
                                        <p:cTn id="37" dur="500"/>
                                        <p:tgtEl>
                                          <p:spTgt spid="984077"/>
                                        </p:tgtEl>
                                      </p:cBhvr>
                                    </p:animEffect>
                                  </p:childTnLst>
                                </p:cTn>
                              </p:par>
                              <p:par>
                                <p:cTn id="38" presetID="20" presetClass="entr" presetSubtype="0" fill="hold" grpId="0" nodeType="withEffect">
                                  <p:stCondLst>
                                    <p:cond delay="1300"/>
                                  </p:stCondLst>
                                  <p:childTnLst>
                                    <p:set>
                                      <p:cBhvr>
                                        <p:cTn id="39" dur="1" fill="hold">
                                          <p:stCondLst>
                                            <p:cond delay="0"/>
                                          </p:stCondLst>
                                        </p:cTn>
                                        <p:tgtEl>
                                          <p:spTgt spid="984078"/>
                                        </p:tgtEl>
                                        <p:attrNameLst>
                                          <p:attrName>style.visibility</p:attrName>
                                        </p:attrNameLst>
                                      </p:cBhvr>
                                      <p:to>
                                        <p:strVal val="visible"/>
                                      </p:to>
                                    </p:set>
                                    <p:animEffect transition="in" filter="wedge">
                                      <p:cBhvr>
                                        <p:cTn id="40" dur="500"/>
                                        <p:tgtEl>
                                          <p:spTgt spid="984078"/>
                                        </p:tgtEl>
                                      </p:cBhvr>
                                    </p:animEffect>
                                  </p:childTnLst>
                                </p:cTn>
                              </p:par>
                              <p:par>
                                <p:cTn id="41" presetID="20" presetClass="entr" presetSubtype="0" fill="hold" grpId="0" nodeType="withEffect">
                                  <p:stCondLst>
                                    <p:cond delay="1600"/>
                                  </p:stCondLst>
                                  <p:childTnLst>
                                    <p:set>
                                      <p:cBhvr>
                                        <p:cTn id="42" dur="1" fill="hold">
                                          <p:stCondLst>
                                            <p:cond delay="0"/>
                                          </p:stCondLst>
                                        </p:cTn>
                                        <p:tgtEl>
                                          <p:spTgt spid="984079"/>
                                        </p:tgtEl>
                                        <p:attrNameLst>
                                          <p:attrName>style.visibility</p:attrName>
                                        </p:attrNameLst>
                                      </p:cBhvr>
                                      <p:to>
                                        <p:strVal val="visible"/>
                                      </p:to>
                                    </p:set>
                                    <p:animEffect transition="in" filter="wedge">
                                      <p:cBhvr>
                                        <p:cTn id="43" dur="500"/>
                                        <p:tgtEl>
                                          <p:spTgt spid="984079"/>
                                        </p:tgtEl>
                                      </p:cBhvr>
                                    </p:animEffect>
                                  </p:childTnLst>
                                </p:cTn>
                              </p:par>
                              <p:par>
                                <p:cTn id="44" presetID="20" presetClass="entr" presetSubtype="0" fill="hold" grpId="0" nodeType="withEffect">
                                  <p:stCondLst>
                                    <p:cond delay="1700"/>
                                  </p:stCondLst>
                                  <p:childTnLst>
                                    <p:set>
                                      <p:cBhvr>
                                        <p:cTn id="45" dur="1" fill="hold">
                                          <p:stCondLst>
                                            <p:cond delay="0"/>
                                          </p:stCondLst>
                                        </p:cTn>
                                        <p:tgtEl>
                                          <p:spTgt spid="984073"/>
                                        </p:tgtEl>
                                        <p:attrNameLst>
                                          <p:attrName>style.visibility</p:attrName>
                                        </p:attrNameLst>
                                      </p:cBhvr>
                                      <p:to>
                                        <p:strVal val="visible"/>
                                      </p:to>
                                    </p:set>
                                    <p:animEffect transition="in" filter="wedge">
                                      <p:cBhvr>
                                        <p:cTn id="46" dur="500"/>
                                        <p:tgtEl>
                                          <p:spTgt spid="984073"/>
                                        </p:tgtEl>
                                      </p:cBhvr>
                                    </p:animEffect>
                                  </p:childTnLst>
                                </p:cTn>
                              </p:par>
                              <p:par>
                                <p:cTn id="47" presetID="63" presetClass="path" presetSubtype="0" accel="50000" decel="50000" fill="hold" nodeType="withEffect">
                                  <p:stCondLst>
                                    <p:cond delay="600"/>
                                  </p:stCondLst>
                                  <p:childTnLst>
                                    <p:animMotion origin="layout" path="M 3.05556E-6 -1.11111E-6 L 0.17864 0.0007 " pathEditMode="relative" rAng="0" ptsTypes="AA">
                                      <p:cBhvr>
                                        <p:cTn id="48" dur="2700" fill="hold"/>
                                        <p:tgtEl>
                                          <p:spTgt spid="984162"/>
                                        </p:tgtEl>
                                        <p:attrNameLst>
                                          <p:attrName>ppt_x</p:attrName>
                                          <p:attrName>ppt_y</p:attrName>
                                        </p:attrNameLst>
                                      </p:cBhvr>
                                      <p:rCtr x="8924" y="23"/>
                                    </p:animMotion>
                                  </p:childTnLst>
                                </p:cTn>
                              </p:par>
                              <p:par>
                                <p:cTn id="49" presetID="1" presetClass="entr" presetSubtype="0" fill="hold" grpId="0" nodeType="withEffect">
                                  <p:stCondLst>
                                    <p:cond delay="0"/>
                                  </p:stCondLst>
                                  <p:childTnLst>
                                    <p:set>
                                      <p:cBhvr>
                                        <p:cTn id="50" dur="1" fill="hold">
                                          <p:stCondLst>
                                            <p:cond delay="0"/>
                                          </p:stCondLst>
                                        </p:cTn>
                                        <p:tgtEl>
                                          <p:spTgt spid="98423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500"/>
                                  </p:stCondLst>
                                  <p:childTnLst>
                                    <p:set>
                                      <p:cBhvr>
                                        <p:cTn id="54" dur="1" fill="hold">
                                          <p:stCondLst>
                                            <p:cond delay="0"/>
                                          </p:stCondLst>
                                        </p:cTn>
                                        <p:tgtEl>
                                          <p:spTgt spid="984120"/>
                                        </p:tgtEl>
                                        <p:attrNameLst>
                                          <p:attrName>style.visibility</p:attrName>
                                        </p:attrNameLst>
                                      </p:cBhvr>
                                      <p:to>
                                        <p:strVal val="visible"/>
                                      </p:to>
                                    </p:set>
                                  </p:childTnLst>
                                </p:cTn>
                              </p:par>
                              <p:par>
                                <p:cTn id="55" presetID="12" presetClass="entr" presetSubtype="1" fill="hold" nodeType="withEffect">
                                  <p:stCondLst>
                                    <p:cond delay="1000"/>
                                  </p:stCondLst>
                                  <p:childTnLst>
                                    <p:set>
                                      <p:cBhvr>
                                        <p:cTn id="56" dur="1" fill="hold">
                                          <p:stCondLst>
                                            <p:cond delay="0"/>
                                          </p:stCondLst>
                                        </p:cTn>
                                        <p:tgtEl>
                                          <p:spTgt spid="984243"/>
                                        </p:tgtEl>
                                        <p:attrNameLst>
                                          <p:attrName>style.visibility</p:attrName>
                                        </p:attrNameLst>
                                      </p:cBhvr>
                                      <p:to>
                                        <p:strVal val="visible"/>
                                      </p:to>
                                    </p:set>
                                    <p:animEffect transition="in" filter="slide(fromTop)">
                                      <p:cBhvr>
                                        <p:cTn id="57" dur="500"/>
                                        <p:tgtEl>
                                          <p:spTgt spid="984243"/>
                                        </p:tgtEl>
                                      </p:cBhvr>
                                    </p:animEffect>
                                  </p:childTnLst>
                                </p:cTn>
                              </p:par>
                              <p:par>
                                <p:cTn id="58" presetID="1" presetClass="entr" presetSubtype="0" fill="hold" grpId="0" nodeType="withEffect">
                                  <p:stCondLst>
                                    <p:cond delay="1500"/>
                                  </p:stCondLst>
                                  <p:childTnLst>
                                    <p:set>
                                      <p:cBhvr>
                                        <p:cTn id="59" dur="1" fill="hold">
                                          <p:stCondLst>
                                            <p:cond delay="0"/>
                                          </p:stCondLst>
                                        </p:cTn>
                                        <p:tgtEl>
                                          <p:spTgt spid="984242"/>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8408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98408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98408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98409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98409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98409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984093"/>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98409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98409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98409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98409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84098"/>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8409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984100"/>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98410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8410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984103"/>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98412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98412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984126"/>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8412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98412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98412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8413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98413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984133"/>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984134"/>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984135"/>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984137"/>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984138"/>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984139"/>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98414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98414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98414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8418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984221"/>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984121"/>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984233"/>
                                        </p:tgtEl>
                                        <p:attrNameLst>
                                          <p:attrName>style.visibility</p:attrName>
                                        </p:attrNameLst>
                                      </p:cBhvr>
                                      <p:to>
                                        <p:strVal val="visible"/>
                                      </p:to>
                                    </p:set>
                                  </p:childTnLst>
                                </p:cTn>
                              </p:par>
                              <p:par>
                                <p:cTn id="138" presetID="12" presetClass="entr" presetSubtype="1" fill="hold" nodeType="withEffect">
                                  <p:stCondLst>
                                    <p:cond delay="1000"/>
                                  </p:stCondLst>
                                  <p:childTnLst>
                                    <p:set>
                                      <p:cBhvr>
                                        <p:cTn id="139" dur="1" fill="hold">
                                          <p:stCondLst>
                                            <p:cond delay="0"/>
                                          </p:stCondLst>
                                        </p:cTn>
                                        <p:tgtEl>
                                          <p:spTgt spid="984145"/>
                                        </p:tgtEl>
                                        <p:attrNameLst>
                                          <p:attrName>style.visibility</p:attrName>
                                        </p:attrNameLst>
                                      </p:cBhvr>
                                      <p:to>
                                        <p:strVal val="visible"/>
                                      </p:to>
                                    </p:set>
                                    <p:animEffect transition="in" filter="slide(fromTop)">
                                      <p:cBhvr>
                                        <p:cTn id="140" dur="500"/>
                                        <p:tgtEl>
                                          <p:spTgt spid="984145"/>
                                        </p:tgtEl>
                                      </p:cBhvr>
                                    </p:animEffect>
                                  </p:childTnLst>
                                </p:cTn>
                              </p:par>
                              <p:par>
                                <p:cTn id="141" presetID="1" presetClass="emph" presetSubtype="2" fill="hold" nodeType="withEffect">
                                  <p:stCondLst>
                                    <p:cond delay="1000"/>
                                  </p:stCondLst>
                                  <p:childTnLst>
                                    <p:animClr clrSpc="rgb" dir="cw">
                                      <p:cBhvr>
                                        <p:cTn id="142" dur="2000" fill="hold"/>
                                        <p:tgtEl>
                                          <p:spTgt spid="984103"/>
                                        </p:tgtEl>
                                        <p:attrNameLst>
                                          <p:attrName>fillcolor</p:attrName>
                                        </p:attrNameLst>
                                      </p:cBhvr>
                                      <p:to>
                                        <a:schemeClr val="accent2"/>
                                      </p:to>
                                    </p:animClr>
                                    <p:set>
                                      <p:cBhvr>
                                        <p:cTn id="143" dur="2000" fill="hold"/>
                                        <p:tgtEl>
                                          <p:spTgt spid="984103"/>
                                        </p:tgtEl>
                                        <p:attrNameLst>
                                          <p:attrName>fill.type</p:attrName>
                                        </p:attrNameLst>
                                      </p:cBhvr>
                                      <p:to>
                                        <p:strVal val="solid"/>
                                      </p:to>
                                    </p:set>
                                    <p:set>
                                      <p:cBhvr>
                                        <p:cTn id="144" dur="2000" fill="hold"/>
                                        <p:tgtEl>
                                          <p:spTgt spid="984103"/>
                                        </p:tgtEl>
                                        <p:attrNameLst>
                                          <p:attrName>fill.on</p:attrName>
                                        </p:attrNameLst>
                                      </p:cBhvr>
                                      <p:to>
                                        <p:strVal val="tru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98411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8410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98410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98411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98411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98411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98411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98411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984222"/>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98410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984183"/>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984104"/>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984185"/>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98412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984234"/>
                                        </p:tgtEl>
                                        <p:attrNameLst>
                                          <p:attrName>style.visibility</p:attrName>
                                        </p:attrNameLst>
                                      </p:cBhvr>
                                      <p:to>
                                        <p:strVal val="visible"/>
                                      </p:to>
                                    </p:set>
                                  </p:childTnLst>
                                </p:cTn>
                              </p:par>
                              <p:par>
                                <p:cTn id="177" presetID="1" presetClass="entr" presetSubtype="0" fill="hold" grpId="0" nodeType="withEffect">
                                  <p:stCondLst>
                                    <p:cond delay="1000"/>
                                  </p:stCondLst>
                                  <p:childTnLst>
                                    <p:set>
                                      <p:cBhvr>
                                        <p:cTn id="178" dur="1" fill="hold">
                                          <p:stCondLst>
                                            <p:cond delay="0"/>
                                          </p:stCondLst>
                                        </p:cTn>
                                        <p:tgtEl>
                                          <p:spTgt spid="984236"/>
                                        </p:tgtEl>
                                        <p:attrNameLst>
                                          <p:attrName>style.visibility</p:attrName>
                                        </p:attrNameLst>
                                      </p:cBhvr>
                                      <p:to>
                                        <p:strVal val="visible"/>
                                      </p:to>
                                    </p:set>
                                  </p:childTnLst>
                                </p:cTn>
                              </p:par>
                              <p:par>
                                <p:cTn id="179" presetID="64" presetClass="path" presetSubtype="0" accel="50000" decel="50000" fill="hold" nodeType="withEffect">
                                  <p:stCondLst>
                                    <p:cond delay="1000"/>
                                  </p:stCondLst>
                                  <p:childTnLst>
                                    <p:animMotion origin="layout" path="M -4.72222E-6 7.40741E-7 L -0.00034 -0.02315 " pathEditMode="relative" rAng="0" ptsTypes="AA">
                                      <p:cBhvr>
                                        <p:cTn id="180" dur="1000" fill="hold"/>
                                        <p:tgtEl>
                                          <p:spTgt spid="984185"/>
                                        </p:tgtEl>
                                        <p:attrNameLst>
                                          <p:attrName>ppt_x</p:attrName>
                                          <p:attrName>ppt_y</p:attrName>
                                        </p:attrNameLst>
                                      </p:cBhvr>
                                      <p:rCtr x="-17" y="-1157"/>
                                    </p:animMotion>
                                  </p:childTnLst>
                                </p:cTn>
                              </p:par>
                              <p:par>
                                <p:cTn id="181" presetID="1" presetClass="exit" presetSubtype="0" fill="hold" grpId="1" nodeType="withEffect">
                                  <p:stCondLst>
                                    <p:cond delay="1000"/>
                                  </p:stCondLst>
                                  <p:childTnLst>
                                    <p:set>
                                      <p:cBhvr>
                                        <p:cTn id="182" dur="1" fill="hold">
                                          <p:stCondLst>
                                            <p:cond delay="0"/>
                                          </p:stCondLst>
                                        </p:cTn>
                                        <p:tgtEl>
                                          <p:spTgt spid="984236"/>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nodeType="clickEffect">
                                  <p:stCondLst>
                                    <p:cond delay="0"/>
                                  </p:stCondLst>
                                  <p:childTnLst>
                                    <p:set>
                                      <p:cBhvr>
                                        <p:cTn id="186" dur="1" fill="hold">
                                          <p:stCondLst>
                                            <p:cond delay="0"/>
                                          </p:stCondLst>
                                        </p:cTn>
                                        <p:tgtEl>
                                          <p:spTgt spid="984237"/>
                                        </p:tgtEl>
                                        <p:attrNameLst>
                                          <p:attrName>style.visibility</p:attrName>
                                        </p:attrNameLst>
                                      </p:cBhvr>
                                      <p:to>
                                        <p:strVal val="visible"/>
                                      </p:to>
                                    </p:set>
                                  </p:childTnLst>
                                </p:cTn>
                              </p:par>
                              <p:par>
                                <p:cTn id="187" presetID="1" presetClass="exit" presetSubtype="0" fill="hold" nodeType="withEffect">
                                  <p:stCondLst>
                                    <p:cond delay="0"/>
                                  </p:stCondLst>
                                  <p:childTnLst>
                                    <p:set>
                                      <p:cBhvr>
                                        <p:cTn id="188" dur="1" fill="hold">
                                          <p:stCondLst>
                                            <p:cond delay="0"/>
                                          </p:stCondLst>
                                        </p:cTn>
                                        <p:tgtEl>
                                          <p:spTgt spid="984237"/>
                                        </p:tgtEl>
                                        <p:attrNameLst>
                                          <p:attrName>style.visibility</p:attrName>
                                        </p:attrNameLst>
                                      </p:cBhvr>
                                      <p:to>
                                        <p:strVal val="hidden"/>
                                      </p:to>
                                    </p:set>
                                  </p:childTnLst>
                                </p:cTn>
                              </p:par>
                            </p:childTnLst>
                          </p:cTn>
                        </p:par>
                        <p:par>
                          <p:cTn id="189" fill="hold" nodeType="afterGroup">
                            <p:stCondLst>
                              <p:cond delay="0"/>
                            </p:stCondLst>
                            <p:childTnLst>
                              <p:par>
                                <p:cTn id="190" presetID="63" presetClass="path" presetSubtype="0" accel="50000" decel="50000" fill="hold" nodeType="afterEffect">
                                  <p:stCondLst>
                                    <p:cond delay="0"/>
                                  </p:stCondLst>
                                  <p:childTnLst>
                                    <p:animMotion origin="layout" path="M -0.00034 -0.02315 L 0.18351 -0.02315 " pathEditMode="relative" rAng="0" ptsTypes="AA">
                                      <p:cBhvr>
                                        <p:cTn id="191" dur="1000" fill="hold"/>
                                        <p:tgtEl>
                                          <p:spTgt spid="984185"/>
                                        </p:tgtEl>
                                        <p:attrNameLst>
                                          <p:attrName>ppt_x</p:attrName>
                                          <p:attrName>ppt_y</p:attrName>
                                        </p:attrNameLst>
                                      </p:cBhvr>
                                      <p:rCtr x="9184" y="0"/>
                                    </p:animMotion>
                                  </p:childTnLst>
                                </p:cTn>
                              </p:par>
                              <p:par>
                                <p:cTn id="192" presetID="10" presetClass="entr" presetSubtype="0" fill="hold" grpId="0" nodeType="withEffect">
                                  <p:stCondLst>
                                    <p:cond delay="0"/>
                                  </p:stCondLst>
                                  <p:childTnLst>
                                    <p:set>
                                      <p:cBhvr>
                                        <p:cTn id="193" dur="1" fill="hold">
                                          <p:stCondLst>
                                            <p:cond delay="0"/>
                                          </p:stCondLst>
                                        </p:cTn>
                                        <p:tgtEl>
                                          <p:spTgt spid="984204"/>
                                        </p:tgtEl>
                                        <p:attrNameLst>
                                          <p:attrName>style.visibility</p:attrName>
                                        </p:attrNameLst>
                                      </p:cBhvr>
                                      <p:to>
                                        <p:strVal val="visible"/>
                                      </p:to>
                                    </p:set>
                                    <p:animEffect transition="in" filter="fade">
                                      <p:cBhvr>
                                        <p:cTn id="194" dur="500"/>
                                        <p:tgtEl>
                                          <p:spTgt spid="984204"/>
                                        </p:tgtEl>
                                      </p:cBhvr>
                                    </p:animEffect>
                                  </p:childTnLst>
                                </p:cTn>
                              </p:par>
                              <p:par>
                                <p:cTn id="195" presetID="20" presetClass="entr" presetSubtype="0" fill="hold" grpId="0" nodeType="withEffect">
                                  <p:stCondLst>
                                    <p:cond delay="1500"/>
                                  </p:stCondLst>
                                  <p:childTnLst>
                                    <p:set>
                                      <p:cBhvr>
                                        <p:cTn id="196" dur="1" fill="hold">
                                          <p:stCondLst>
                                            <p:cond delay="0"/>
                                          </p:stCondLst>
                                        </p:cTn>
                                        <p:tgtEl>
                                          <p:spTgt spid="984066"/>
                                        </p:tgtEl>
                                        <p:attrNameLst>
                                          <p:attrName>style.visibility</p:attrName>
                                        </p:attrNameLst>
                                      </p:cBhvr>
                                      <p:to>
                                        <p:strVal val="visible"/>
                                      </p:to>
                                    </p:set>
                                    <p:animEffect transition="in" filter="wedge">
                                      <p:cBhvr>
                                        <p:cTn id="197" dur="500"/>
                                        <p:tgtEl>
                                          <p:spTgt spid="984066"/>
                                        </p:tgtEl>
                                      </p:cBhvr>
                                    </p:animEffect>
                                  </p:childTnLst>
                                </p:cTn>
                              </p:par>
                              <p:par>
                                <p:cTn id="198" presetID="20" presetClass="entr" presetSubtype="0" fill="hold" grpId="0" nodeType="withEffect">
                                  <p:stCondLst>
                                    <p:cond delay="1500"/>
                                  </p:stCondLst>
                                  <p:childTnLst>
                                    <p:set>
                                      <p:cBhvr>
                                        <p:cTn id="199" dur="1" fill="hold">
                                          <p:stCondLst>
                                            <p:cond delay="0"/>
                                          </p:stCondLst>
                                        </p:cTn>
                                        <p:tgtEl>
                                          <p:spTgt spid="984067"/>
                                        </p:tgtEl>
                                        <p:attrNameLst>
                                          <p:attrName>style.visibility</p:attrName>
                                        </p:attrNameLst>
                                      </p:cBhvr>
                                      <p:to>
                                        <p:strVal val="visible"/>
                                      </p:to>
                                    </p:set>
                                    <p:animEffect transition="in" filter="wedge">
                                      <p:cBhvr>
                                        <p:cTn id="200" dur="500"/>
                                        <p:tgtEl>
                                          <p:spTgt spid="984067"/>
                                        </p:tgtEl>
                                      </p:cBhvr>
                                    </p:animEffect>
                                  </p:childTnLst>
                                </p:cTn>
                              </p:par>
                              <p:par>
                                <p:cTn id="201" presetID="42" presetClass="path" presetSubtype="0" accel="50000" decel="50000" fill="hold" nodeType="withEffect">
                                  <p:stCondLst>
                                    <p:cond delay="1500"/>
                                  </p:stCondLst>
                                  <p:childTnLst>
                                    <p:animMotion origin="layout" path="M 0.1835 -0.02315 L 0.18455 0.00324 " pathEditMode="relative" rAng="0" ptsTypes="AA">
                                      <p:cBhvr>
                                        <p:cTn id="202" dur="1000" fill="hold"/>
                                        <p:tgtEl>
                                          <p:spTgt spid="984185"/>
                                        </p:tgtEl>
                                        <p:attrNameLst>
                                          <p:attrName>ppt_x</p:attrName>
                                          <p:attrName>ppt_y</p:attrName>
                                        </p:attrNameLst>
                                      </p:cBhvr>
                                      <p:rCtr x="52" y="1319"/>
                                    </p:animMotion>
                                  </p:childTnLst>
                                </p:cTn>
                              </p:par>
                              <p:par>
                                <p:cTn id="203" presetID="20" presetClass="entr" presetSubtype="0" fill="hold" grpId="0" nodeType="withEffect">
                                  <p:stCondLst>
                                    <p:cond delay="1500"/>
                                  </p:stCondLst>
                                  <p:childTnLst>
                                    <p:set>
                                      <p:cBhvr>
                                        <p:cTn id="204" dur="1" fill="hold">
                                          <p:stCondLst>
                                            <p:cond delay="0"/>
                                          </p:stCondLst>
                                        </p:cTn>
                                        <p:tgtEl>
                                          <p:spTgt spid="984068"/>
                                        </p:tgtEl>
                                        <p:attrNameLst>
                                          <p:attrName>style.visibility</p:attrName>
                                        </p:attrNameLst>
                                      </p:cBhvr>
                                      <p:to>
                                        <p:strVal val="visible"/>
                                      </p:to>
                                    </p:set>
                                    <p:animEffect transition="in" filter="wedge">
                                      <p:cBhvr>
                                        <p:cTn id="205" dur="500"/>
                                        <p:tgtEl>
                                          <p:spTgt spid="984068"/>
                                        </p:tgtEl>
                                      </p:cBhvr>
                                    </p:animEffect>
                                  </p:childTnLst>
                                </p:cTn>
                              </p:par>
                              <p:par>
                                <p:cTn id="206" presetID="20" presetClass="entr" presetSubtype="0" fill="hold" grpId="0" nodeType="withEffect">
                                  <p:stCondLst>
                                    <p:cond delay="1500"/>
                                  </p:stCondLst>
                                  <p:childTnLst>
                                    <p:set>
                                      <p:cBhvr>
                                        <p:cTn id="207" dur="1" fill="hold">
                                          <p:stCondLst>
                                            <p:cond delay="0"/>
                                          </p:stCondLst>
                                        </p:cTn>
                                        <p:tgtEl>
                                          <p:spTgt spid="984069"/>
                                        </p:tgtEl>
                                        <p:attrNameLst>
                                          <p:attrName>style.visibility</p:attrName>
                                        </p:attrNameLst>
                                      </p:cBhvr>
                                      <p:to>
                                        <p:strVal val="visible"/>
                                      </p:to>
                                    </p:set>
                                    <p:animEffect transition="in" filter="wedge">
                                      <p:cBhvr>
                                        <p:cTn id="208" dur="500"/>
                                        <p:tgtEl>
                                          <p:spTgt spid="984069"/>
                                        </p:tgtEl>
                                      </p:cBhvr>
                                    </p:animEffect>
                                  </p:childTnLst>
                                </p:cTn>
                              </p:par>
                              <p:par>
                                <p:cTn id="209" presetID="20" presetClass="entr" presetSubtype="0" fill="hold" grpId="0" nodeType="withEffect">
                                  <p:stCondLst>
                                    <p:cond delay="1500"/>
                                  </p:stCondLst>
                                  <p:childTnLst>
                                    <p:set>
                                      <p:cBhvr>
                                        <p:cTn id="210" dur="1" fill="hold">
                                          <p:stCondLst>
                                            <p:cond delay="0"/>
                                          </p:stCondLst>
                                        </p:cTn>
                                        <p:tgtEl>
                                          <p:spTgt spid="984070"/>
                                        </p:tgtEl>
                                        <p:attrNameLst>
                                          <p:attrName>style.visibility</p:attrName>
                                        </p:attrNameLst>
                                      </p:cBhvr>
                                      <p:to>
                                        <p:strVal val="visible"/>
                                      </p:to>
                                    </p:set>
                                    <p:animEffect transition="in" filter="wedge">
                                      <p:cBhvr>
                                        <p:cTn id="211" dur="500"/>
                                        <p:tgtEl>
                                          <p:spTgt spid="984070"/>
                                        </p:tgtEl>
                                      </p:cBhvr>
                                    </p:animEffect>
                                  </p:childTnLst>
                                </p:cTn>
                              </p:par>
                              <p:par>
                                <p:cTn id="212" presetID="20" presetClass="entr" presetSubtype="0" fill="hold" grpId="0" nodeType="withEffect">
                                  <p:stCondLst>
                                    <p:cond delay="1500"/>
                                  </p:stCondLst>
                                  <p:childTnLst>
                                    <p:set>
                                      <p:cBhvr>
                                        <p:cTn id="213" dur="1" fill="hold">
                                          <p:stCondLst>
                                            <p:cond delay="0"/>
                                          </p:stCondLst>
                                        </p:cTn>
                                        <p:tgtEl>
                                          <p:spTgt spid="984071"/>
                                        </p:tgtEl>
                                        <p:attrNameLst>
                                          <p:attrName>style.visibility</p:attrName>
                                        </p:attrNameLst>
                                      </p:cBhvr>
                                      <p:to>
                                        <p:strVal val="visible"/>
                                      </p:to>
                                    </p:set>
                                    <p:animEffect transition="in" filter="wedge">
                                      <p:cBhvr>
                                        <p:cTn id="214" dur="500"/>
                                        <p:tgtEl>
                                          <p:spTgt spid="984071"/>
                                        </p:tgtEl>
                                      </p:cBhvr>
                                    </p:animEffect>
                                  </p:childTnLst>
                                </p:cTn>
                              </p:par>
                              <p:par>
                                <p:cTn id="215" presetID="20" presetClass="entr" presetSubtype="0" fill="hold" grpId="0" nodeType="withEffect">
                                  <p:stCondLst>
                                    <p:cond delay="1500"/>
                                  </p:stCondLst>
                                  <p:childTnLst>
                                    <p:set>
                                      <p:cBhvr>
                                        <p:cTn id="216" dur="1" fill="hold">
                                          <p:stCondLst>
                                            <p:cond delay="0"/>
                                          </p:stCondLst>
                                        </p:cTn>
                                        <p:tgtEl>
                                          <p:spTgt spid="984072"/>
                                        </p:tgtEl>
                                        <p:attrNameLst>
                                          <p:attrName>style.visibility</p:attrName>
                                        </p:attrNameLst>
                                      </p:cBhvr>
                                      <p:to>
                                        <p:strVal val="visible"/>
                                      </p:to>
                                    </p:set>
                                    <p:animEffect transition="in" filter="wedge">
                                      <p:cBhvr>
                                        <p:cTn id="217" dur="500"/>
                                        <p:tgtEl>
                                          <p:spTgt spid="984072"/>
                                        </p:tgtEl>
                                      </p:cBhvr>
                                    </p:animEffect>
                                  </p:childTnLst>
                                </p:cTn>
                              </p:par>
                              <p:par>
                                <p:cTn id="218" presetID="12" presetClass="entr" presetSubtype="1" fill="hold" grpId="0" nodeType="withEffect">
                                  <p:stCondLst>
                                    <p:cond delay="1900"/>
                                  </p:stCondLst>
                                  <p:childTnLst>
                                    <p:set>
                                      <p:cBhvr>
                                        <p:cTn id="219" dur="1" fill="hold">
                                          <p:stCondLst>
                                            <p:cond delay="0"/>
                                          </p:stCondLst>
                                        </p:cTn>
                                        <p:tgtEl>
                                          <p:spTgt spid="984184"/>
                                        </p:tgtEl>
                                        <p:attrNameLst>
                                          <p:attrName>style.visibility</p:attrName>
                                        </p:attrNameLst>
                                      </p:cBhvr>
                                      <p:to>
                                        <p:strVal val="visible"/>
                                      </p:to>
                                    </p:set>
                                    <p:animEffect transition="in" filter="slide(fromTop)">
                                      <p:cBhvr>
                                        <p:cTn id="220" dur="600"/>
                                        <p:tgtEl>
                                          <p:spTgt spid="984184"/>
                                        </p:tgtEl>
                                      </p:cBhvr>
                                    </p:animEffect>
                                  </p:childTnLst>
                                </p:cTn>
                              </p:par>
                              <p:par>
                                <p:cTn id="221" presetID="7" presetClass="path" presetSubtype="0" accel="50000" decel="50000" fill="hold" nodeType="withEffect">
                                  <p:stCondLst>
                                    <p:cond delay="2000"/>
                                  </p:stCondLst>
                                  <p:childTnLst>
                                    <p:animMotion origin="layout" path="M 0.18455 0.00324 L 0.1849 -0.02176 L 0.36875 -0.02176 L 0.36893 0.00717 " pathEditMode="relative" rAng="0" ptsTypes="FFFF">
                                      <p:cBhvr>
                                        <p:cTn id="222" dur="2000" fill="hold"/>
                                        <p:tgtEl>
                                          <p:spTgt spid="984185"/>
                                        </p:tgtEl>
                                        <p:attrNameLst>
                                          <p:attrName>ppt_x</p:attrName>
                                          <p:attrName>ppt_y</p:attrName>
                                        </p:attrNameLst>
                                      </p:cBhvr>
                                      <p:rCtr x="9219" y="-1065"/>
                                    </p:animMotion>
                                  </p:childTnLst>
                                </p:cTn>
                              </p:par>
                              <p:par>
                                <p:cTn id="223" presetID="10" presetClass="entr" presetSubtype="0" fill="hold" nodeType="withEffect">
                                  <p:stCondLst>
                                    <p:cond delay="2000"/>
                                  </p:stCondLst>
                                  <p:childTnLst>
                                    <p:set>
                                      <p:cBhvr>
                                        <p:cTn id="224" dur="1" fill="hold">
                                          <p:stCondLst>
                                            <p:cond delay="0"/>
                                          </p:stCondLst>
                                        </p:cTn>
                                        <p:tgtEl>
                                          <p:spTgt spid="984224"/>
                                        </p:tgtEl>
                                        <p:attrNameLst>
                                          <p:attrName>style.visibility</p:attrName>
                                        </p:attrNameLst>
                                      </p:cBhvr>
                                      <p:to>
                                        <p:strVal val="visible"/>
                                      </p:to>
                                    </p:set>
                                    <p:animEffect transition="in" filter="fade">
                                      <p:cBhvr>
                                        <p:cTn id="225" dur="500"/>
                                        <p:tgtEl>
                                          <p:spTgt spid="984224"/>
                                        </p:tgtEl>
                                      </p:cBhvr>
                                    </p:animEffect>
                                  </p:childTnLst>
                                </p:cTn>
                              </p:par>
                              <p:par>
                                <p:cTn id="226" presetID="1" presetClass="entr" presetSubtype="0" fill="hold" grpId="0" nodeType="withEffect">
                                  <p:stCondLst>
                                    <p:cond delay="0"/>
                                  </p:stCondLst>
                                  <p:childTnLst>
                                    <p:set>
                                      <p:cBhvr>
                                        <p:cTn id="227" dur="1" fill="hold">
                                          <p:stCondLst>
                                            <p:cond delay="0"/>
                                          </p:stCondLst>
                                        </p:cTn>
                                        <p:tgtEl>
                                          <p:spTgt spid="984132"/>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984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066" grpId="0" animBg="1"/>
      <p:bldP spid="984067" grpId="0" animBg="1"/>
      <p:bldP spid="984068" grpId="0" animBg="1"/>
      <p:bldP spid="984069" grpId="0" animBg="1"/>
      <p:bldP spid="984070" grpId="0" animBg="1"/>
      <p:bldP spid="984071" grpId="0" animBg="1"/>
      <p:bldP spid="984072" grpId="0" animBg="1"/>
      <p:bldP spid="984073" grpId="0" animBg="1"/>
      <p:bldP spid="984074" grpId="0" animBg="1"/>
      <p:bldP spid="984075" grpId="0" animBg="1"/>
      <p:bldP spid="984076" grpId="0" animBg="1"/>
      <p:bldP spid="984077" grpId="0" animBg="1"/>
      <p:bldP spid="984078" grpId="0" animBg="1"/>
      <p:bldP spid="984079" grpId="0" animBg="1"/>
      <p:bldP spid="984087" grpId="0" animBg="1"/>
      <p:bldP spid="984088" grpId="0" animBg="1"/>
      <p:bldP spid="984089" grpId="0" animBg="1"/>
      <p:bldP spid="984090" grpId="0" animBg="1"/>
      <p:bldP spid="984091" grpId="0" animBg="1"/>
      <p:bldP spid="984092" grpId="0" animBg="1"/>
      <p:bldP spid="984093" grpId="0" animBg="1"/>
      <p:bldP spid="984094" grpId="0" animBg="1"/>
      <p:bldP spid="984095" grpId="0" animBg="1"/>
      <p:bldP spid="984096" grpId="0" animBg="1"/>
      <p:bldP spid="984097" grpId="0" animBg="1"/>
      <p:bldP spid="984098" grpId="0" animBg="1"/>
      <p:bldP spid="984099" grpId="0" animBg="1"/>
      <p:bldP spid="984100" grpId="0" animBg="1"/>
      <p:bldP spid="984101" grpId="0" animBg="1"/>
      <p:bldP spid="984102" grpId="0" animBg="1"/>
      <p:bldP spid="984103" grpId="0" animBg="1"/>
      <p:bldP spid="984107" grpId="0" animBg="1"/>
      <p:bldP spid="984108" grpId="0" animBg="1"/>
      <p:bldP spid="984109" grpId="0" animBg="1"/>
      <p:bldP spid="984110" grpId="0" animBg="1"/>
      <p:bldP spid="984111" grpId="0" animBg="1"/>
      <p:bldP spid="984112" grpId="0" animBg="1"/>
      <p:bldP spid="984113" grpId="0" animBg="1"/>
      <p:bldP spid="984114" grpId="0" animBg="1"/>
      <p:bldP spid="984115" grpId="0" animBg="1"/>
      <p:bldP spid="984116" grpId="0"/>
      <p:bldP spid="984119" grpId="0"/>
      <p:bldP spid="984120" grpId="0"/>
      <p:bldP spid="984121" grpId="0"/>
      <p:bldP spid="984122" grpId="0"/>
      <p:bldP spid="984123" grpId="0" animBg="1"/>
      <p:bldP spid="984124" grpId="0" animBg="1"/>
      <p:bldP spid="984125" grpId="0" animBg="1"/>
      <p:bldP spid="984126" grpId="0" animBg="1"/>
      <p:bldP spid="984127" grpId="0" animBg="1"/>
      <p:bldP spid="984128" grpId="0" animBg="1"/>
      <p:bldP spid="984129" grpId="0" animBg="1"/>
      <p:bldP spid="984130" grpId="0" animBg="1"/>
      <p:bldP spid="984131" grpId="0" animBg="1"/>
      <p:bldP spid="984132" grpId="0" animBg="1"/>
      <p:bldP spid="984133" grpId="0" animBg="1"/>
      <p:bldP spid="984134" grpId="0" animBg="1"/>
      <p:bldP spid="984135" grpId="0" animBg="1"/>
      <p:bldP spid="984136" grpId="0" animBg="1"/>
      <p:bldP spid="984137" grpId="0" animBg="1"/>
      <p:bldP spid="984138" grpId="0" animBg="1"/>
      <p:bldP spid="984142" grpId="0" animBg="1"/>
      <p:bldP spid="984143" grpId="0" animBg="1"/>
      <p:bldP spid="984144" grpId="0" animBg="1"/>
      <p:bldP spid="984182" grpId="0"/>
      <p:bldP spid="984183" grpId="0"/>
      <p:bldP spid="984184" grpId="0" animBg="1"/>
      <p:bldP spid="984204" grpId="0"/>
      <p:bldP spid="984221" grpId="0"/>
      <p:bldP spid="984222" grpId="0"/>
      <p:bldP spid="984223" grpId="0"/>
      <p:bldP spid="984233" grpId="0" animBg="1"/>
      <p:bldP spid="984233" grpId="1" animBg="1"/>
      <p:bldP spid="984234" grpId="0" animBg="1"/>
      <p:bldP spid="984236" grpId="0" animBg="1"/>
      <p:bldP spid="984236" grpId="1" animBg="1"/>
      <p:bldP spid="9842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9" name="Line 2"/>
          <p:cNvSpPr>
            <a:spLocks noChangeShapeType="1"/>
          </p:cNvSpPr>
          <p:nvPr/>
        </p:nvSpPr>
        <p:spPr bwMode="auto">
          <a:xfrm>
            <a:off x="4800600" y="2590800"/>
            <a:ext cx="0" cy="3276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580" name="Rectangle 3"/>
          <p:cNvSpPr>
            <a:spLocks noChangeArrowheads="1"/>
          </p:cNvSpPr>
          <p:nvPr/>
        </p:nvSpPr>
        <p:spPr bwMode="auto">
          <a:xfrm>
            <a:off x="533400" y="1295400"/>
            <a:ext cx="7696200" cy="4572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08581" name="Rectangle 4"/>
          <p:cNvSpPr>
            <a:spLocks noChangeArrowheads="1"/>
          </p:cNvSpPr>
          <p:nvPr/>
        </p:nvSpPr>
        <p:spPr bwMode="auto">
          <a:xfrm>
            <a:off x="609600" y="1500188"/>
            <a:ext cx="7924800" cy="429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ja-JP" altLang="en-US">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ja-JP">
                <a:solidFill>
                  <a:srgbClr val="0000FF"/>
                </a:solidFill>
                <a:latin typeface="Arial" panose="020B0604020202020204" pitchFamily="34" charset="0"/>
                <a:ea typeface="MS PGothic" panose="020B0600070205080204" pitchFamily="34" charset="-128"/>
                <a:cs typeface="Arial" panose="020B0604020202020204" pitchFamily="34" charset="0"/>
              </a:rPr>
              <a:t>Wavelength (nm)		</a:t>
            </a:r>
          </a:p>
          <a:p>
            <a:pPr eaLnBrk="1" hangingPunct="1">
              <a:spcBef>
                <a:spcPct val="50000"/>
              </a:spcBef>
            </a:pPr>
            <a:r>
              <a:rPr lang="en-US" altLang="ja-JP">
                <a:solidFill>
                  <a:srgbClr val="0000FF"/>
                </a:solidFill>
                <a:latin typeface="Arial" panose="020B0604020202020204" pitchFamily="34" charset="0"/>
                <a:ea typeface="MS PGothic" panose="020B0600070205080204" pitchFamily="34" charset="-128"/>
                <a:cs typeface="Arial" panose="020B0604020202020204" pitchFamily="34" charset="0"/>
              </a:rPr>
              <a:t>			</a:t>
            </a:r>
            <a:r>
              <a:rPr lang="en-US" altLang="ja-JP" b="1">
                <a:solidFill>
                  <a:srgbClr val="0000FF"/>
                </a:solidFill>
                <a:latin typeface="Arial" panose="020B0604020202020204" pitchFamily="34" charset="0"/>
                <a:ea typeface="MS PGothic" panose="020B0600070205080204" pitchFamily="34" charset="-128"/>
                <a:cs typeface="Arial" panose="020B0604020202020204" pitchFamily="34" charset="0"/>
              </a:rPr>
              <a:t>157.6		 193	       	 248	</a:t>
            </a:r>
          </a:p>
          <a:p>
            <a:pPr eaLnBrk="1" hangingPunct="1">
              <a:spcBef>
                <a:spcPct val="50000"/>
              </a:spcBef>
            </a:pP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248 resist		6.84		  		</a:t>
            </a:r>
            <a:r>
              <a:rPr lang="en-US" altLang="ja-JP" b="1">
                <a:solidFill>
                  <a:srgbClr val="FF0000"/>
                </a:solidFill>
                <a:latin typeface="Arial" panose="020B0604020202020204" pitchFamily="34" charset="0"/>
                <a:ea typeface="MS PGothic" panose="020B0600070205080204" pitchFamily="34" charset="-128"/>
                <a:cs typeface="Arial" panose="020B0604020202020204" pitchFamily="34" charset="0"/>
              </a:rPr>
              <a:t>0.37	</a:t>
            </a:r>
          </a:p>
          <a:p>
            <a:pPr eaLnBrk="1" hangingPunct="1">
              <a:spcBef>
                <a:spcPct val="50000"/>
              </a:spcBef>
            </a:pP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193 resist		6.86	 	 </a:t>
            </a:r>
            <a:r>
              <a:rPr lang="en-US" altLang="ja-JP" b="1">
                <a:solidFill>
                  <a:srgbClr val="FF0000"/>
                </a:solidFill>
                <a:latin typeface="Arial" panose="020B0604020202020204" pitchFamily="34" charset="0"/>
                <a:ea typeface="MS PGothic" panose="020B0600070205080204" pitchFamily="34" charset="-128"/>
                <a:cs typeface="Arial" panose="020B0604020202020204" pitchFamily="34" charset="0"/>
              </a:rPr>
              <a:t>0.47</a:t>
            </a:r>
            <a:r>
              <a:rPr lang="en-US" altLang="ja-JP" b="1">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	</a:t>
            </a:r>
          </a:p>
          <a:p>
            <a:pPr eaLnBrk="1" hangingPunct="1">
              <a:spcBef>
                <a:spcPct val="50000"/>
              </a:spcBef>
            </a:pP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Polystyrene*		6.20 </a:t>
            </a:r>
          </a:p>
          <a:p>
            <a:pPr eaLnBrk="1" hangingPunct="1">
              <a:spcBef>
                <a:spcPct val="50000"/>
              </a:spcBef>
            </a:pP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Polynorbornene*	6.10</a:t>
            </a:r>
            <a:r>
              <a:rPr lang="en-US" altLang="ja-JP" b="1">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		</a:t>
            </a:r>
          </a:p>
          <a:p>
            <a:pPr eaLnBrk="1" hangingPunct="1">
              <a:spcBef>
                <a:spcPct val="50000"/>
              </a:spcBef>
            </a:pP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PMMA*		5.69</a:t>
            </a:r>
            <a:r>
              <a:rPr lang="en-US" altLang="ja-JP" b="1">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	 		</a:t>
            </a:r>
          </a:p>
          <a:p>
            <a:pPr eaLnBrk="1" hangingPunct="1">
              <a:spcBef>
                <a:spcPct val="50000"/>
              </a:spcBef>
            </a:pP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Fluorocarbon*	0.70</a:t>
            </a:r>
            <a:r>
              <a:rPr lang="en-US" altLang="ja-JP" b="1">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ja-JP">
                <a:solidFill>
                  <a:srgbClr val="000000"/>
                </a:solidFill>
                <a:latin typeface="Arial" panose="020B0604020202020204" pitchFamily="34" charset="0"/>
                <a:ea typeface="MS PGothic" panose="020B0600070205080204" pitchFamily="34" charset="-128"/>
                <a:cs typeface="Arial" panose="020B0604020202020204" pitchFamily="34" charset="0"/>
              </a:rPr>
              <a:t>			</a:t>
            </a:r>
          </a:p>
        </p:txBody>
      </p:sp>
      <p:sp>
        <p:nvSpPr>
          <p:cNvPr id="408582" name="Line 5"/>
          <p:cNvSpPr>
            <a:spLocks noChangeShapeType="1"/>
          </p:cNvSpPr>
          <p:nvPr/>
        </p:nvSpPr>
        <p:spPr bwMode="auto">
          <a:xfrm>
            <a:off x="6629400" y="259080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583" name="Text Box 6"/>
          <p:cNvSpPr txBox="1">
            <a:spLocks noChangeArrowheads="1"/>
          </p:cNvSpPr>
          <p:nvPr/>
        </p:nvSpPr>
        <p:spPr bwMode="auto">
          <a:xfrm>
            <a:off x="762000" y="457200"/>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ja-JP" sz="2800">
                <a:solidFill>
                  <a:srgbClr val="0000FF"/>
                </a:solidFill>
                <a:latin typeface="Arial" panose="020B0604020202020204" pitchFamily="34" charset="0"/>
                <a:ea typeface="MS PGothic" panose="020B0600070205080204" pitchFamily="34" charset="-128"/>
                <a:cs typeface="Arial" panose="020B0604020202020204" pitchFamily="34" charset="0"/>
              </a:rPr>
              <a:t>Absorption (</a:t>
            </a:r>
            <a:r>
              <a:rPr lang="en-US" altLang="ja-JP" sz="2800">
                <a:solidFill>
                  <a:srgbClr val="0000FF"/>
                </a:solidFill>
                <a:latin typeface="Arial" panose="020B0604020202020204" pitchFamily="34" charset="0"/>
                <a:ea typeface="MS PGothic" panose="020B0600070205080204" pitchFamily="34" charset="-128"/>
                <a:cs typeface="Times New Roman" panose="02020603050405020304" pitchFamily="18" charset="0"/>
                <a:sym typeface="Symbol" panose="05050102010706020507" pitchFamily="18" charset="2"/>
              </a:rPr>
              <a:t></a:t>
            </a:r>
            <a:r>
              <a:rPr lang="en-US" altLang="ja-JP" sz="2800">
                <a:solidFill>
                  <a:srgbClr val="0000FF"/>
                </a:solidFill>
                <a:latin typeface="Arial" panose="020B0604020202020204" pitchFamily="34" charset="0"/>
                <a:ea typeface="MS PGothic" panose="020B0600070205080204" pitchFamily="34" charset="-128"/>
                <a:cs typeface="Arial" panose="020B0604020202020204" pitchFamily="34" charset="0"/>
              </a:rPr>
              <a:t>m</a:t>
            </a:r>
            <a:r>
              <a:rPr lang="en-US" altLang="ja-JP" sz="2800" baseline="30000">
                <a:solidFill>
                  <a:srgbClr val="0000FF"/>
                </a:solidFill>
                <a:latin typeface="Arial" panose="020B0604020202020204" pitchFamily="34" charset="0"/>
                <a:ea typeface="MS PGothic" panose="020B0600070205080204" pitchFamily="34" charset="-128"/>
                <a:cs typeface="Arial" panose="020B0604020202020204" pitchFamily="34" charset="0"/>
              </a:rPr>
              <a:t>-1</a:t>
            </a:r>
            <a:r>
              <a:rPr lang="en-US" altLang="ja-JP" sz="2800">
                <a:solidFill>
                  <a:srgbClr val="0000FF"/>
                </a:solidFill>
                <a:latin typeface="Arial" panose="020B0604020202020204" pitchFamily="34" charset="0"/>
                <a:ea typeface="MS PGothic" panose="020B0600070205080204" pitchFamily="34" charset="-128"/>
                <a:cs typeface="Arial" panose="020B0604020202020204" pitchFamily="34" charset="0"/>
              </a:rPr>
              <a:t>) of Common Polymers</a:t>
            </a:r>
          </a:p>
        </p:txBody>
      </p:sp>
      <p:sp>
        <p:nvSpPr>
          <p:cNvPr id="408584" name="Line 7"/>
          <p:cNvSpPr>
            <a:spLocks noChangeShapeType="1"/>
          </p:cNvSpPr>
          <p:nvPr/>
        </p:nvSpPr>
        <p:spPr bwMode="auto">
          <a:xfrm>
            <a:off x="3048000" y="1295400"/>
            <a:ext cx="0" cy="457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585" name="Line 8"/>
          <p:cNvSpPr>
            <a:spLocks noChangeShapeType="1"/>
          </p:cNvSpPr>
          <p:nvPr/>
        </p:nvSpPr>
        <p:spPr bwMode="auto">
          <a:xfrm>
            <a:off x="552450" y="2590800"/>
            <a:ext cx="769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586" name="Text Box 9"/>
          <p:cNvSpPr txBox="1">
            <a:spLocks noChangeArrowheads="1"/>
          </p:cNvSpPr>
          <p:nvPr/>
        </p:nvSpPr>
        <p:spPr bwMode="auto">
          <a:xfrm>
            <a:off x="685800" y="6019800"/>
            <a:ext cx="579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ja-JP" altLang="en-US" sz="2000">
                <a:ea typeface="MS PGothic" panose="020B0600070205080204" pitchFamily="34" charset="-128"/>
                <a:cs typeface="Arial" panose="020B0604020202020204" pitchFamily="34" charset="0"/>
              </a:rPr>
              <a:t>* </a:t>
            </a:r>
            <a:r>
              <a:rPr lang="en-US" altLang="ja-JP" sz="2000">
                <a:ea typeface="MS PGothic" panose="020B0600070205080204" pitchFamily="34" charset="-128"/>
                <a:cs typeface="Arial" panose="020B0604020202020204" pitchFamily="34" charset="0"/>
              </a:rPr>
              <a:t>R.R.Kunz,et al., Proc. SPIE 3678, 13 (1999).</a:t>
            </a:r>
          </a:p>
        </p:txBody>
      </p:sp>
      <p:sp>
        <p:nvSpPr>
          <p:cNvPr id="408587" name="Line 10"/>
          <p:cNvSpPr>
            <a:spLocks noChangeShapeType="1"/>
          </p:cNvSpPr>
          <p:nvPr/>
        </p:nvSpPr>
        <p:spPr bwMode="auto">
          <a:xfrm>
            <a:off x="4800600" y="36576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588" name="Text Box 11"/>
          <p:cNvSpPr txBox="1">
            <a:spLocks noChangeArrowheads="1"/>
          </p:cNvSpPr>
          <p:nvPr/>
        </p:nvSpPr>
        <p:spPr bwMode="auto">
          <a:xfrm>
            <a:off x="609600" y="1371600"/>
            <a:ext cx="22383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b="1">
                <a:solidFill>
                  <a:srgbClr val="FF0000"/>
                </a:solidFill>
                <a:cs typeface="Arial" panose="020B0604020202020204" pitchFamily="34" charset="0"/>
              </a:rPr>
              <a:t>Transmission</a:t>
            </a:r>
          </a:p>
          <a:p>
            <a:pPr eaLnBrk="1" hangingPunct="1"/>
            <a:r>
              <a:rPr lang="en-US" altLang="en-US" sz="2800" b="1">
                <a:solidFill>
                  <a:srgbClr val="FF0000"/>
                </a:solidFill>
                <a:cs typeface="Arial" panose="020B0604020202020204" pitchFamily="34" charset="0"/>
              </a:rPr>
              <a:t>0.00001%!!!</a:t>
            </a:r>
          </a:p>
        </p:txBody>
      </p:sp>
      <p:sp>
        <p:nvSpPr>
          <p:cNvPr id="408589" name="Line 12"/>
          <p:cNvSpPr>
            <a:spLocks noChangeShapeType="1"/>
          </p:cNvSpPr>
          <p:nvPr/>
        </p:nvSpPr>
        <p:spPr bwMode="auto">
          <a:xfrm flipH="1" flipV="1">
            <a:off x="2667000" y="2133600"/>
            <a:ext cx="7620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08590" name="Group 13"/>
          <p:cNvGrpSpPr>
            <a:grpSpLocks/>
          </p:cNvGrpSpPr>
          <p:nvPr/>
        </p:nvGrpSpPr>
        <p:grpSpPr bwMode="auto">
          <a:xfrm>
            <a:off x="4267200" y="3867150"/>
            <a:ext cx="4800600" cy="1676400"/>
            <a:chOff x="2592" y="2400"/>
            <a:chExt cx="3024" cy="1056"/>
          </a:xfrm>
        </p:grpSpPr>
        <p:sp>
          <p:nvSpPr>
            <p:cNvPr id="408591" name="Rectangle 14"/>
            <p:cNvSpPr>
              <a:spLocks noChangeArrowheads="1"/>
            </p:cNvSpPr>
            <p:nvPr/>
          </p:nvSpPr>
          <p:spPr bwMode="auto">
            <a:xfrm>
              <a:off x="2592" y="2400"/>
              <a:ext cx="2976" cy="1056"/>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08592" name="Text Box 15"/>
            <p:cNvSpPr txBox="1">
              <a:spLocks noChangeArrowheads="1"/>
            </p:cNvSpPr>
            <p:nvPr/>
          </p:nvSpPr>
          <p:spPr bwMode="auto">
            <a:xfrm>
              <a:off x="2592" y="2400"/>
              <a:ext cx="3024"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n-US">
                  <a:cs typeface="Arial" panose="020B0604020202020204" pitchFamily="34" charset="0"/>
                </a:rPr>
                <a:t> Vacuum UV</a:t>
              </a:r>
            </a:p>
            <a:p>
              <a:pPr eaLnBrk="1" hangingPunct="1">
                <a:buFontTx/>
                <a:buChar char="•"/>
              </a:pPr>
              <a:r>
                <a:rPr lang="en-US" altLang="en-US">
                  <a:cs typeface="Arial" panose="020B0604020202020204" pitchFamily="34" charset="0"/>
                </a:rPr>
                <a:t> O</a:t>
              </a:r>
              <a:r>
                <a:rPr lang="en-US" altLang="en-US" baseline="-25000">
                  <a:cs typeface="Arial" panose="020B0604020202020204" pitchFamily="34" charset="0"/>
                </a:rPr>
                <a:t>2</a:t>
              </a:r>
              <a:r>
                <a:rPr lang="en-US" altLang="en-US">
                  <a:cs typeface="Arial" panose="020B0604020202020204" pitchFamily="34" charset="0"/>
                </a:rPr>
                <a:t>, H</a:t>
              </a:r>
              <a:r>
                <a:rPr lang="en-US" altLang="en-US" baseline="-25000">
                  <a:cs typeface="Arial" panose="020B0604020202020204" pitchFamily="34" charset="0"/>
                </a:rPr>
                <a:t>2</a:t>
              </a:r>
              <a:r>
                <a:rPr lang="en-US" altLang="en-US">
                  <a:cs typeface="Arial" panose="020B0604020202020204" pitchFamily="34" charset="0"/>
                </a:rPr>
                <a:t>O absorbs at this wavelength</a:t>
              </a:r>
            </a:p>
            <a:p>
              <a:pPr eaLnBrk="1" hangingPunct="1">
                <a:buFontTx/>
                <a:buChar char="•"/>
              </a:pPr>
              <a:r>
                <a:rPr lang="en-US" altLang="en-US">
                  <a:cs typeface="Arial" panose="020B0604020202020204" pitchFamily="34" charset="0"/>
                </a:rPr>
                <a:t> Even hydrocarbons like butane and polyethylene absorb strongly</a:t>
              </a:r>
            </a:p>
          </p:txBody>
        </p:sp>
      </p:grpSp>
    </p:spTree>
    <p:extLst>
      <p:ext uri="{BB962C8B-B14F-4D97-AF65-F5344CB8AC3E}">
        <p14:creationId xmlns:p14="http://schemas.microsoft.com/office/powerpoint/2010/main" val="283227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627" name="Group 2"/>
          <p:cNvGrpSpPr>
            <a:grpSpLocks/>
          </p:cNvGrpSpPr>
          <p:nvPr/>
        </p:nvGrpSpPr>
        <p:grpSpPr bwMode="auto">
          <a:xfrm>
            <a:off x="2105025" y="1096963"/>
            <a:ext cx="5105400" cy="2057400"/>
            <a:chOff x="1344" y="2640"/>
            <a:chExt cx="3216" cy="1296"/>
          </a:xfrm>
        </p:grpSpPr>
        <p:graphicFrame>
          <p:nvGraphicFramePr>
            <p:cNvPr id="410642" name="Object 3"/>
            <p:cNvGraphicFramePr>
              <a:graphicFrameLocks noChangeAspect="1"/>
            </p:cNvGraphicFramePr>
            <p:nvPr/>
          </p:nvGraphicFramePr>
          <p:xfrm>
            <a:off x="1344" y="2640"/>
            <a:ext cx="3120" cy="1024"/>
          </p:xfrm>
          <a:graphic>
            <a:graphicData uri="http://schemas.openxmlformats.org/presentationml/2006/ole">
              <mc:AlternateContent xmlns:mc="http://schemas.openxmlformats.org/markup-compatibility/2006">
                <mc:Choice xmlns:v="urn:schemas-microsoft-com:vml" Requires="v">
                  <p:oleObj spid="_x0000_s22570" name="Document" r:id="rId4" imgW="2495550" imgH="819150" progId="ChemWindow.Document">
                    <p:embed/>
                  </p:oleObj>
                </mc:Choice>
                <mc:Fallback>
                  <p:oleObj name="Document" r:id="rId4" imgW="2495550" imgH="819150" progId="ChemWindow.Document">
                    <p:embed/>
                    <p:pic>
                      <p:nvPicPr>
                        <p:cNvPr id="41064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 y="2640"/>
                          <a:ext cx="3120"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643" name="Text Box 4"/>
            <p:cNvSpPr txBox="1">
              <a:spLocks noChangeArrowheads="1"/>
            </p:cNvSpPr>
            <p:nvPr/>
          </p:nvSpPr>
          <p:spPr bwMode="auto">
            <a:xfrm>
              <a:off x="1392" y="3648"/>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Opaque</a:t>
              </a:r>
            </a:p>
          </p:txBody>
        </p:sp>
        <p:sp>
          <p:nvSpPr>
            <p:cNvPr id="410644" name="Text Box 5"/>
            <p:cNvSpPr txBox="1">
              <a:spLocks noChangeArrowheads="1"/>
            </p:cNvSpPr>
            <p:nvPr/>
          </p:nvSpPr>
          <p:spPr bwMode="auto">
            <a:xfrm>
              <a:off x="3504" y="3648"/>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Transparent</a:t>
              </a:r>
            </a:p>
          </p:txBody>
        </p:sp>
      </p:grpSp>
      <p:sp>
        <p:nvSpPr>
          <p:cNvPr id="410628" name="Line 6"/>
          <p:cNvSpPr>
            <a:spLocks noChangeShapeType="1"/>
          </p:cNvSpPr>
          <p:nvPr/>
        </p:nvSpPr>
        <p:spPr bwMode="auto">
          <a:xfrm>
            <a:off x="381000" y="914400"/>
            <a:ext cx="8382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29" name="Rectangle 7"/>
          <p:cNvSpPr>
            <a:spLocks noChangeArrowheads="1"/>
          </p:cNvSpPr>
          <p:nvPr/>
        </p:nvSpPr>
        <p:spPr bwMode="auto">
          <a:xfrm>
            <a:off x="152400" y="228600"/>
            <a:ext cx="8785225" cy="533400"/>
          </a:xfrm>
          <a:prstGeom prst="rect">
            <a:avLst/>
          </a:prstGeom>
          <a:solidFill>
            <a:srgbClr val="FFFFFF"/>
          </a:solidFill>
          <a:ln w="9525">
            <a:solidFill>
              <a:schemeClr val="bg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ja-JP" sz="3200" b="1">
                <a:solidFill>
                  <a:srgbClr val="0000FF"/>
                </a:solidFill>
                <a:ea typeface="MS PGothic" panose="020B0600070205080204" pitchFamily="34" charset="-128"/>
              </a:rPr>
              <a:t>Fluorination of Norbornane Skeleton</a:t>
            </a:r>
          </a:p>
        </p:txBody>
      </p:sp>
      <p:grpSp>
        <p:nvGrpSpPr>
          <p:cNvPr id="410630" name="Group 8"/>
          <p:cNvGrpSpPr>
            <a:grpSpLocks/>
          </p:cNvGrpSpPr>
          <p:nvPr/>
        </p:nvGrpSpPr>
        <p:grpSpPr bwMode="auto">
          <a:xfrm>
            <a:off x="1036638" y="3341688"/>
            <a:ext cx="7467600" cy="2819400"/>
            <a:chOff x="672" y="720"/>
            <a:chExt cx="4704" cy="1776"/>
          </a:xfrm>
        </p:grpSpPr>
        <p:graphicFrame>
          <p:nvGraphicFramePr>
            <p:cNvPr id="410631" name="Object 9"/>
            <p:cNvGraphicFramePr>
              <a:graphicFrameLocks noChangeAspect="1"/>
            </p:cNvGraphicFramePr>
            <p:nvPr/>
          </p:nvGraphicFramePr>
          <p:xfrm>
            <a:off x="720" y="1008"/>
            <a:ext cx="585" cy="672"/>
          </p:xfrm>
          <a:graphic>
            <a:graphicData uri="http://schemas.openxmlformats.org/presentationml/2006/ole">
              <mc:AlternateContent xmlns:mc="http://schemas.openxmlformats.org/markup-compatibility/2006">
                <mc:Choice xmlns:v="urn:schemas-microsoft-com:vml" Requires="v">
                  <p:oleObj spid="_x0000_s22571" name="Document" r:id="rId6" imgW="447675" imgH="514350" progId="ChemWindow.Document">
                    <p:embed/>
                  </p:oleObj>
                </mc:Choice>
                <mc:Fallback>
                  <p:oleObj name="Document" r:id="rId6" imgW="447675" imgH="514350" progId="ChemWindow.Document">
                    <p:embed/>
                    <p:pic>
                      <p:nvPicPr>
                        <p:cNvPr id="410631"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 y="1008"/>
                          <a:ext cx="585"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632" name="Object 10"/>
            <p:cNvGraphicFramePr>
              <a:graphicFrameLocks noChangeAspect="1"/>
            </p:cNvGraphicFramePr>
            <p:nvPr/>
          </p:nvGraphicFramePr>
          <p:xfrm>
            <a:off x="2352" y="960"/>
            <a:ext cx="816" cy="731"/>
          </p:xfrm>
          <a:graphic>
            <a:graphicData uri="http://schemas.openxmlformats.org/presentationml/2006/ole">
              <mc:AlternateContent xmlns:mc="http://schemas.openxmlformats.org/markup-compatibility/2006">
                <mc:Choice xmlns:v="urn:schemas-microsoft-com:vml" Requires="v">
                  <p:oleObj spid="_x0000_s22572" name="Document" r:id="rId8" imgW="638175" imgH="571500" progId="ChemWindow.Document">
                    <p:embed/>
                  </p:oleObj>
                </mc:Choice>
                <mc:Fallback>
                  <p:oleObj name="Document" r:id="rId8" imgW="638175" imgH="571500" progId="ChemWindow.Document">
                    <p:embed/>
                    <p:pic>
                      <p:nvPicPr>
                        <p:cNvPr id="410632"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2" y="960"/>
                          <a:ext cx="816"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633" name="Object 11"/>
            <p:cNvGraphicFramePr>
              <a:graphicFrameLocks noChangeAspect="1"/>
            </p:cNvGraphicFramePr>
            <p:nvPr/>
          </p:nvGraphicFramePr>
          <p:xfrm>
            <a:off x="4224" y="720"/>
            <a:ext cx="1008" cy="958"/>
          </p:xfrm>
          <a:graphic>
            <a:graphicData uri="http://schemas.openxmlformats.org/presentationml/2006/ole">
              <mc:AlternateContent xmlns:mc="http://schemas.openxmlformats.org/markup-compatibility/2006">
                <mc:Choice xmlns:v="urn:schemas-microsoft-com:vml" Requires="v">
                  <p:oleObj spid="_x0000_s22573" name="Document" r:id="rId10" imgW="790575" imgH="752475" progId="ChemWindow.Document">
                    <p:embed/>
                  </p:oleObj>
                </mc:Choice>
                <mc:Fallback>
                  <p:oleObj name="Document" r:id="rId10" imgW="790575" imgH="752475" progId="ChemWindow.Document">
                    <p:embed/>
                    <p:pic>
                      <p:nvPicPr>
                        <p:cNvPr id="410633"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4" y="720"/>
                          <a:ext cx="1008" cy="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634" name="Line 12"/>
            <p:cNvSpPr>
              <a:spLocks noChangeShapeType="1"/>
            </p:cNvSpPr>
            <p:nvPr/>
          </p:nvSpPr>
          <p:spPr bwMode="auto">
            <a:xfrm>
              <a:off x="1584" y="1344"/>
              <a:ext cx="52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35" name="Line 13"/>
            <p:cNvSpPr>
              <a:spLocks noChangeShapeType="1"/>
            </p:cNvSpPr>
            <p:nvPr/>
          </p:nvSpPr>
          <p:spPr bwMode="auto">
            <a:xfrm>
              <a:off x="3456" y="1344"/>
              <a:ext cx="52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36" name="Text Box 14"/>
            <p:cNvSpPr txBox="1">
              <a:spLocks noChangeArrowheads="1"/>
            </p:cNvSpPr>
            <p:nvPr/>
          </p:nvSpPr>
          <p:spPr bwMode="auto">
            <a:xfrm>
              <a:off x="672" y="1776"/>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248 nm</a:t>
              </a:r>
            </a:p>
          </p:txBody>
        </p:sp>
        <p:sp>
          <p:nvSpPr>
            <p:cNvPr id="410637" name="Text Box 15"/>
            <p:cNvSpPr txBox="1">
              <a:spLocks noChangeArrowheads="1"/>
            </p:cNvSpPr>
            <p:nvPr/>
          </p:nvSpPr>
          <p:spPr bwMode="auto">
            <a:xfrm>
              <a:off x="2448" y="1776"/>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193 nm</a:t>
              </a:r>
            </a:p>
          </p:txBody>
        </p:sp>
        <p:sp>
          <p:nvSpPr>
            <p:cNvPr id="410638" name="Text Box 16"/>
            <p:cNvSpPr txBox="1">
              <a:spLocks noChangeArrowheads="1"/>
            </p:cNvSpPr>
            <p:nvPr/>
          </p:nvSpPr>
          <p:spPr bwMode="auto">
            <a:xfrm>
              <a:off x="4272" y="1776"/>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157 nm</a:t>
              </a:r>
            </a:p>
          </p:txBody>
        </p:sp>
        <p:sp>
          <p:nvSpPr>
            <p:cNvPr id="410639" name="Text Box 17"/>
            <p:cNvSpPr txBox="1">
              <a:spLocks noChangeArrowheads="1"/>
            </p:cNvSpPr>
            <p:nvPr/>
          </p:nvSpPr>
          <p:spPr bwMode="auto">
            <a:xfrm>
              <a:off x="4704" y="720"/>
              <a:ext cx="2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600">
                  <a:ea typeface="MS PGothic" panose="020B0600070205080204" pitchFamily="34" charset="-128"/>
                </a:rPr>
                <a:t>?</a:t>
              </a:r>
            </a:p>
          </p:txBody>
        </p:sp>
        <p:sp>
          <p:nvSpPr>
            <p:cNvPr id="410640" name="Text Box 18"/>
            <p:cNvSpPr txBox="1">
              <a:spLocks noChangeArrowheads="1"/>
            </p:cNvSpPr>
            <p:nvPr/>
          </p:nvSpPr>
          <p:spPr bwMode="auto">
            <a:xfrm>
              <a:off x="5088" y="1296"/>
              <a:ext cx="2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600">
                  <a:ea typeface="MS PGothic" panose="020B0600070205080204" pitchFamily="34" charset="-128"/>
                </a:rPr>
                <a:t>?</a:t>
              </a:r>
            </a:p>
          </p:txBody>
        </p:sp>
        <p:sp>
          <p:nvSpPr>
            <p:cNvPr id="410641" name="Text Box 19"/>
            <p:cNvSpPr txBox="1">
              <a:spLocks noChangeArrowheads="1"/>
            </p:cNvSpPr>
            <p:nvPr/>
          </p:nvSpPr>
          <p:spPr bwMode="auto">
            <a:xfrm>
              <a:off x="1008" y="2208"/>
              <a:ext cx="39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FF0000"/>
                  </a:solidFill>
                  <a:latin typeface="Arial" panose="020B0604020202020204" pitchFamily="34" charset="0"/>
                  <a:ea typeface="MS PGothic" panose="020B0600070205080204" pitchFamily="34" charset="-128"/>
                </a:rPr>
                <a:t>How many fluorines and where to fluorinate?</a:t>
              </a:r>
            </a:p>
          </p:txBody>
        </p:sp>
      </p:grpSp>
    </p:spTree>
    <p:extLst>
      <p:ext uri="{BB962C8B-B14F-4D97-AF65-F5344CB8AC3E}">
        <p14:creationId xmlns:p14="http://schemas.microsoft.com/office/powerpoint/2010/main" val="21262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2675" name="Object 2"/>
          <p:cNvGraphicFramePr>
            <a:graphicFrameLocks noChangeAspect="1"/>
          </p:cNvGraphicFramePr>
          <p:nvPr/>
        </p:nvGraphicFramePr>
        <p:xfrm>
          <a:off x="1371600" y="1066800"/>
          <a:ext cx="6324600" cy="4370388"/>
        </p:xfrm>
        <a:graphic>
          <a:graphicData uri="http://schemas.openxmlformats.org/presentationml/2006/ole">
            <mc:AlternateContent xmlns:mc="http://schemas.openxmlformats.org/markup-compatibility/2006">
              <mc:Choice xmlns:v="urn:schemas-microsoft-com:vml" Requires="v">
                <p:oleObj spid="_x0000_s23614" name="Chart" r:id="rId4" imgW="7019849" imgH="4876724" progId="MSGraph.Chart.8">
                  <p:embed/>
                </p:oleObj>
              </mc:Choice>
              <mc:Fallback>
                <p:oleObj name="Chart" r:id="rId4" imgW="7019849" imgH="4876724" progId="MSGraph.Chart.8">
                  <p:embed/>
                  <p:pic>
                    <p:nvPicPr>
                      <p:cNvPr id="41267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066800"/>
                        <a:ext cx="6324600" cy="437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676" name="Text Box 3"/>
          <p:cNvSpPr txBox="1">
            <a:spLocks noChangeArrowheads="1"/>
          </p:cNvSpPr>
          <p:nvPr/>
        </p:nvSpPr>
        <p:spPr bwMode="auto">
          <a:xfrm>
            <a:off x="533400" y="228600"/>
            <a:ext cx="815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ja-JP" sz="3200" b="1">
                <a:solidFill>
                  <a:srgbClr val="0000FF"/>
                </a:solidFill>
                <a:ea typeface="MS PGothic" panose="020B0600070205080204" pitchFamily="34" charset="-128"/>
              </a:rPr>
              <a:t>Selective Fluorination of Norbornane</a:t>
            </a:r>
          </a:p>
        </p:txBody>
      </p:sp>
      <p:sp>
        <p:nvSpPr>
          <p:cNvPr id="412677" name="Line 4"/>
          <p:cNvSpPr>
            <a:spLocks noChangeShapeType="1"/>
          </p:cNvSpPr>
          <p:nvPr/>
        </p:nvSpPr>
        <p:spPr bwMode="auto">
          <a:xfrm>
            <a:off x="381000" y="838200"/>
            <a:ext cx="8382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2678" name="Group 5"/>
          <p:cNvGrpSpPr>
            <a:grpSpLocks/>
          </p:cNvGrpSpPr>
          <p:nvPr/>
        </p:nvGrpSpPr>
        <p:grpSpPr bwMode="auto">
          <a:xfrm>
            <a:off x="533400" y="5562600"/>
            <a:ext cx="8229600" cy="822325"/>
            <a:chOff x="336" y="3408"/>
            <a:chExt cx="5184" cy="518"/>
          </a:xfrm>
        </p:grpSpPr>
        <p:sp>
          <p:nvSpPr>
            <p:cNvPr id="412691" name="Text Box 6"/>
            <p:cNvSpPr txBox="1">
              <a:spLocks noChangeArrowheads="1"/>
            </p:cNvSpPr>
            <p:nvPr/>
          </p:nvSpPr>
          <p:spPr bwMode="auto">
            <a:xfrm>
              <a:off x="336" y="3408"/>
              <a:ext cx="51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ja-JP">
                  <a:solidFill>
                    <a:srgbClr val="0000FF"/>
                  </a:solidFill>
                  <a:ea typeface="MS PGothic" panose="020B0600070205080204" pitchFamily="34" charset="-128"/>
                </a:rPr>
                <a:t>Geminal substitution at the two carbon bridge is the most effective fluorination pattern      </a:t>
              </a:r>
            </a:p>
          </p:txBody>
        </p:sp>
        <p:sp>
          <p:nvSpPr>
            <p:cNvPr id="412692" name="Text Box 7"/>
            <p:cNvSpPr txBox="1">
              <a:spLocks noChangeArrowheads="1"/>
            </p:cNvSpPr>
            <p:nvPr/>
          </p:nvSpPr>
          <p:spPr bwMode="auto">
            <a:xfrm>
              <a:off x="3264" y="3629"/>
              <a:ext cx="132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ja-JP">
                  <a:solidFill>
                    <a:srgbClr val="0000FF"/>
                  </a:solidFill>
                  <a:ea typeface="MS PGothic" panose="020B0600070205080204" pitchFamily="34" charset="-128"/>
                  <a:sym typeface="Symbol" panose="05050102010706020507" pitchFamily="18" charset="2"/>
                </a:rPr>
                <a:t>-</a:t>
              </a:r>
              <a:r>
                <a:rPr lang="en-US" altLang="ja-JP">
                  <a:solidFill>
                    <a:srgbClr val="0000FF"/>
                  </a:solidFill>
                  <a:ea typeface="MS PGothic" panose="020B0600070205080204" pitchFamily="34" charset="-128"/>
                </a:rPr>
                <a:t>CF</a:t>
              </a:r>
              <a:r>
                <a:rPr lang="en-US" altLang="ja-JP" baseline="-25000">
                  <a:solidFill>
                    <a:srgbClr val="0000FF"/>
                  </a:solidFill>
                  <a:ea typeface="MS PGothic" panose="020B0600070205080204" pitchFamily="34" charset="-128"/>
                </a:rPr>
                <a:t>3</a:t>
              </a:r>
              <a:r>
                <a:rPr lang="en-US" altLang="ja-JP">
                  <a:solidFill>
                    <a:srgbClr val="0000FF"/>
                  </a:solidFill>
                  <a:ea typeface="MS PGothic" panose="020B0600070205080204" pitchFamily="34" charset="-128"/>
                </a:rPr>
                <a:t> acrylates</a:t>
              </a:r>
              <a:endParaRPr lang="en-US" altLang="en-US">
                <a:solidFill>
                  <a:srgbClr val="0000FF"/>
                </a:solidFill>
                <a:ea typeface="MS PGothic" panose="020B0600070205080204" pitchFamily="34" charset="-128"/>
              </a:endParaRPr>
            </a:p>
          </p:txBody>
        </p:sp>
        <p:sp>
          <p:nvSpPr>
            <p:cNvPr id="412693" name="Line 8"/>
            <p:cNvSpPr>
              <a:spLocks noChangeShapeType="1"/>
            </p:cNvSpPr>
            <p:nvPr/>
          </p:nvSpPr>
          <p:spPr bwMode="auto">
            <a:xfrm>
              <a:off x="2736" y="3792"/>
              <a:ext cx="480" cy="0"/>
            </a:xfrm>
            <a:prstGeom prst="line">
              <a:avLst/>
            </a:prstGeom>
            <a:noFill/>
            <a:ln w="635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412679" name="Object 9"/>
          <p:cNvGraphicFramePr>
            <a:graphicFrameLocks noChangeAspect="1"/>
          </p:cNvGraphicFramePr>
          <p:nvPr/>
        </p:nvGraphicFramePr>
        <p:xfrm>
          <a:off x="7315200" y="1600200"/>
          <a:ext cx="811213" cy="1219200"/>
        </p:xfrm>
        <a:graphic>
          <a:graphicData uri="http://schemas.openxmlformats.org/presentationml/2006/ole">
            <mc:AlternateContent xmlns:mc="http://schemas.openxmlformats.org/markup-compatibility/2006">
              <mc:Choice xmlns:v="urn:schemas-microsoft-com:vml" Requires="v">
                <p:oleObj spid="_x0000_s23615" name="ACD ChemSketch 2.0" r:id="rId6" imgW="466344" imgH="701040" progId="ACD.ChemSketch.20">
                  <p:embed/>
                </p:oleObj>
              </mc:Choice>
              <mc:Fallback>
                <p:oleObj name="ACD ChemSketch 2.0" r:id="rId6" imgW="466344" imgH="701040" progId="ACD.ChemSketch.20">
                  <p:embed/>
                  <p:pic>
                    <p:nvPicPr>
                      <p:cNvPr id="412679"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1600200"/>
                        <a:ext cx="81121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680" name="Object 10"/>
          <p:cNvGraphicFramePr>
            <a:graphicFrameLocks noChangeAspect="1"/>
          </p:cNvGraphicFramePr>
          <p:nvPr/>
        </p:nvGraphicFramePr>
        <p:xfrm>
          <a:off x="7315200" y="3200400"/>
          <a:ext cx="930275" cy="1066800"/>
        </p:xfrm>
        <a:graphic>
          <a:graphicData uri="http://schemas.openxmlformats.org/presentationml/2006/ole">
            <mc:AlternateContent xmlns:mc="http://schemas.openxmlformats.org/markup-compatibility/2006">
              <mc:Choice xmlns:v="urn:schemas-microsoft-com:vml" Requires="v">
                <p:oleObj spid="_x0000_s23616" name="ACD ChemSketch 2.0" r:id="rId8" imgW="585216" imgH="673608" progId="ACD.ChemSketch.20">
                  <p:embed/>
                </p:oleObj>
              </mc:Choice>
              <mc:Fallback>
                <p:oleObj name="ACD ChemSketch 2.0" r:id="rId8" imgW="585216" imgH="673608" progId="ACD.ChemSketch.20">
                  <p:embed/>
                  <p:pic>
                    <p:nvPicPr>
                      <p:cNvPr id="41268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3200400"/>
                        <a:ext cx="930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681" name="Object 11"/>
          <p:cNvGraphicFramePr>
            <a:graphicFrameLocks noChangeAspect="1"/>
          </p:cNvGraphicFramePr>
          <p:nvPr/>
        </p:nvGraphicFramePr>
        <p:xfrm>
          <a:off x="3886200" y="1143000"/>
          <a:ext cx="796925" cy="838200"/>
        </p:xfrm>
        <a:graphic>
          <a:graphicData uri="http://schemas.openxmlformats.org/presentationml/2006/ole">
            <mc:AlternateContent xmlns:mc="http://schemas.openxmlformats.org/markup-compatibility/2006">
              <mc:Choice xmlns:v="urn:schemas-microsoft-com:vml" Requires="v">
                <p:oleObj spid="_x0000_s23617" name="ACD ChemSketch 2.0" r:id="rId10" imgW="466344" imgH="490728" progId="ACD.ChemSketch.20">
                  <p:embed/>
                </p:oleObj>
              </mc:Choice>
              <mc:Fallback>
                <p:oleObj name="ACD ChemSketch 2.0" r:id="rId10" imgW="466344" imgH="490728" progId="ACD.ChemSketch.20">
                  <p:embed/>
                  <p:pic>
                    <p:nvPicPr>
                      <p:cNvPr id="412681"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6200" y="1143000"/>
                        <a:ext cx="7969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682" name="Line 12"/>
          <p:cNvSpPr>
            <a:spLocks noChangeShapeType="1"/>
          </p:cNvSpPr>
          <p:nvPr/>
        </p:nvSpPr>
        <p:spPr bwMode="auto">
          <a:xfrm flipV="1">
            <a:off x="3373438" y="1149350"/>
            <a:ext cx="0" cy="326548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683" name="Line 13"/>
          <p:cNvSpPr>
            <a:spLocks noChangeShapeType="1"/>
          </p:cNvSpPr>
          <p:nvPr/>
        </p:nvSpPr>
        <p:spPr bwMode="auto">
          <a:xfrm flipH="1">
            <a:off x="3429000" y="2057400"/>
            <a:ext cx="762000" cy="3810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684" name="Line 14"/>
          <p:cNvSpPr>
            <a:spLocks noChangeShapeType="1"/>
          </p:cNvSpPr>
          <p:nvPr/>
        </p:nvSpPr>
        <p:spPr bwMode="auto">
          <a:xfrm flipH="1">
            <a:off x="3429000" y="2717800"/>
            <a:ext cx="3833813" cy="7874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685" name="Line 15"/>
          <p:cNvSpPr>
            <a:spLocks noChangeShapeType="1"/>
          </p:cNvSpPr>
          <p:nvPr/>
        </p:nvSpPr>
        <p:spPr bwMode="auto">
          <a:xfrm flipH="1">
            <a:off x="3429000" y="3762375"/>
            <a:ext cx="3859213" cy="47625"/>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12686" name="Object 16"/>
          <p:cNvGraphicFramePr>
            <a:graphicFrameLocks noChangeAspect="1"/>
          </p:cNvGraphicFramePr>
          <p:nvPr/>
        </p:nvGraphicFramePr>
        <p:xfrm>
          <a:off x="5029200" y="990600"/>
          <a:ext cx="814388" cy="1219200"/>
        </p:xfrm>
        <a:graphic>
          <a:graphicData uri="http://schemas.openxmlformats.org/presentationml/2006/ole">
            <mc:AlternateContent xmlns:mc="http://schemas.openxmlformats.org/markup-compatibility/2006">
              <mc:Choice xmlns:v="urn:schemas-microsoft-com:vml" Requires="v">
                <p:oleObj spid="_x0000_s23618" name="ACD ChemSketch 2.0" r:id="rId12" imgW="466344" imgH="697992" progId="ACD.ChemSketch.20">
                  <p:embed/>
                </p:oleObj>
              </mc:Choice>
              <mc:Fallback>
                <p:oleObj name="ACD ChemSketch 2.0" r:id="rId12" imgW="466344" imgH="697992" progId="ACD.ChemSketch.20">
                  <p:embed/>
                  <p:pic>
                    <p:nvPicPr>
                      <p:cNvPr id="412686"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990600"/>
                        <a:ext cx="81438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687" name="Object 17"/>
          <p:cNvGraphicFramePr>
            <a:graphicFrameLocks noChangeAspect="1"/>
          </p:cNvGraphicFramePr>
          <p:nvPr/>
        </p:nvGraphicFramePr>
        <p:xfrm>
          <a:off x="6096000" y="1219200"/>
          <a:ext cx="811213" cy="1143000"/>
        </p:xfrm>
        <a:graphic>
          <a:graphicData uri="http://schemas.openxmlformats.org/presentationml/2006/ole">
            <mc:AlternateContent xmlns:mc="http://schemas.openxmlformats.org/markup-compatibility/2006">
              <mc:Choice xmlns:v="urn:schemas-microsoft-com:vml" Requires="v">
                <p:oleObj spid="_x0000_s23619" name="ACD ChemSketch 2.0" r:id="rId14" imgW="478536" imgH="673608" progId="ACD.ChemSketch.20">
                  <p:embed/>
                </p:oleObj>
              </mc:Choice>
              <mc:Fallback>
                <p:oleObj name="ACD ChemSketch 2.0" r:id="rId14" imgW="478536" imgH="673608" progId="ACD.ChemSketch.20">
                  <p:embed/>
                  <p:pic>
                    <p:nvPicPr>
                      <p:cNvPr id="412687" name="Object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0" y="1219200"/>
                        <a:ext cx="8112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688" name="Line 18"/>
          <p:cNvSpPr>
            <a:spLocks noChangeShapeType="1"/>
          </p:cNvSpPr>
          <p:nvPr/>
        </p:nvSpPr>
        <p:spPr bwMode="auto">
          <a:xfrm flipH="1">
            <a:off x="3429000" y="2286000"/>
            <a:ext cx="2963863" cy="962025"/>
          </a:xfrm>
          <a:prstGeom prst="line">
            <a:avLst/>
          </a:prstGeom>
          <a:noFill/>
          <a:ln w="190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689" name="Line 19"/>
          <p:cNvSpPr>
            <a:spLocks noChangeShapeType="1"/>
          </p:cNvSpPr>
          <p:nvPr/>
        </p:nvSpPr>
        <p:spPr bwMode="auto">
          <a:xfrm flipH="1">
            <a:off x="3429000" y="2251075"/>
            <a:ext cx="1789113" cy="692150"/>
          </a:xfrm>
          <a:prstGeom prst="line">
            <a:avLst/>
          </a:prstGeom>
          <a:noFill/>
          <a:ln w="1905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226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Number Placeholder 1"/>
          <p:cNvSpPr>
            <a:spLocks noGrp="1"/>
          </p:cNvSpPr>
          <p:nvPr>
            <p:ph type="sldNum" sz="quarter" idx="4294967295"/>
          </p:nvPr>
        </p:nvSpPr>
        <p:spPr>
          <a:xfrm>
            <a:off x="628650" y="6356351"/>
            <a:ext cx="2057400" cy="365125"/>
          </a:xfrm>
          <a:prstGeom prst="rect">
            <a:avLst/>
          </a:prstGeo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EA8F34D-B46A-4976-B012-421DA6F90AA0}" type="slidenum">
              <a:rPr lang="en-US" altLang="zh-TW" sz="1400">
                <a:solidFill>
                  <a:srgbClr val="CC6600"/>
                </a:solidFill>
              </a:rPr>
              <a:pPr/>
              <a:t>6</a:t>
            </a:fld>
            <a:endParaRPr lang="en-US" altLang="zh-TW" sz="1400">
              <a:solidFill>
                <a:srgbClr val="CC6600"/>
              </a:solidFill>
            </a:endParaRPr>
          </a:p>
        </p:txBody>
      </p:sp>
      <p:sp>
        <p:nvSpPr>
          <p:cNvPr id="414723" name="Text Box 2"/>
          <p:cNvSpPr txBox="1">
            <a:spLocks noChangeArrowheads="1"/>
          </p:cNvSpPr>
          <p:nvPr/>
        </p:nvSpPr>
        <p:spPr bwMode="auto">
          <a:xfrm>
            <a:off x="1981200" y="228600"/>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a:solidFill>
                  <a:srgbClr val="3333FF"/>
                </a:solidFill>
                <a:ea typeface="MS PGothic" panose="020B0600070205080204" pitchFamily="34" charset="-128"/>
              </a:rPr>
              <a:t>Surprising Serendipitous Discovery </a:t>
            </a:r>
          </a:p>
        </p:txBody>
      </p:sp>
      <p:sp>
        <p:nvSpPr>
          <p:cNvPr id="414724" name="Line 3"/>
          <p:cNvSpPr>
            <a:spLocks noChangeShapeType="1"/>
          </p:cNvSpPr>
          <p:nvPr/>
        </p:nvSpPr>
        <p:spPr bwMode="auto">
          <a:xfrm>
            <a:off x="457200" y="762000"/>
            <a:ext cx="838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725" name="Text Box 4"/>
          <p:cNvSpPr txBox="1">
            <a:spLocks noChangeArrowheads="1"/>
          </p:cNvSpPr>
          <p:nvPr/>
        </p:nvSpPr>
        <p:spPr bwMode="auto">
          <a:xfrm>
            <a:off x="3886200" y="4724400"/>
            <a:ext cx="2438400" cy="457200"/>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A</a:t>
            </a:r>
            <a:r>
              <a:rPr lang="en-US" altLang="en-US" baseline="-25000">
                <a:ea typeface="MS PGothic" panose="020B0600070205080204" pitchFamily="34" charset="-128"/>
              </a:rPr>
              <a:t>157</a:t>
            </a:r>
            <a:r>
              <a:rPr lang="en-US" altLang="en-US">
                <a:ea typeface="MS PGothic" panose="020B0600070205080204" pitchFamily="34" charset="-128"/>
              </a:rPr>
              <a:t> = 2.57 </a:t>
            </a:r>
            <a:r>
              <a:rPr lang="en-US" altLang="en-US">
                <a:ea typeface="MS PGothic" panose="020B0600070205080204" pitchFamily="34" charset="-128"/>
                <a:sym typeface="Symbol" panose="05050102010706020507" pitchFamily="18" charset="2"/>
              </a:rPr>
              <a:t>m</a:t>
            </a:r>
            <a:r>
              <a:rPr lang="en-US" altLang="en-US" baseline="30000">
                <a:ea typeface="MS PGothic" panose="020B0600070205080204" pitchFamily="34" charset="-128"/>
                <a:sym typeface="Symbol" panose="05050102010706020507" pitchFamily="18" charset="2"/>
              </a:rPr>
              <a:t>-1</a:t>
            </a:r>
            <a:endParaRPr lang="en-US" altLang="en-US">
              <a:ea typeface="MS PGothic" panose="020B0600070205080204" pitchFamily="34" charset="-128"/>
            </a:endParaRPr>
          </a:p>
        </p:txBody>
      </p:sp>
      <p:sp>
        <p:nvSpPr>
          <p:cNvPr id="414726" name="Text Box 5"/>
          <p:cNvSpPr txBox="1">
            <a:spLocks noChangeArrowheads="1"/>
          </p:cNvSpPr>
          <p:nvPr/>
        </p:nvSpPr>
        <p:spPr bwMode="auto">
          <a:xfrm>
            <a:off x="1981200" y="15240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Originally for  Top Surface Imaging Project</a:t>
            </a:r>
          </a:p>
        </p:txBody>
      </p:sp>
      <p:sp>
        <p:nvSpPr>
          <p:cNvPr id="414727" name="Text Box 6"/>
          <p:cNvSpPr txBox="1">
            <a:spLocks noChangeArrowheads="1"/>
          </p:cNvSpPr>
          <p:nvPr/>
        </p:nvSpPr>
        <p:spPr bwMode="auto">
          <a:xfrm>
            <a:off x="1371600" y="56388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NBHFABOC and NBHFA are surprisingly transparent</a:t>
            </a:r>
          </a:p>
        </p:txBody>
      </p:sp>
      <p:graphicFrame>
        <p:nvGraphicFramePr>
          <p:cNvPr id="414728" name="Object 7"/>
          <p:cNvGraphicFramePr>
            <a:graphicFrameLocks noChangeAspect="1"/>
          </p:cNvGraphicFramePr>
          <p:nvPr/>
        </p:nvGraphicFramePr>
        <p:xfrm>
          <a:off x="1066800" y="2286000"/>
          <a:ext cx="6934200" cy="2473325"/>
        </p:xfrm>
        <a:graphic>
          <a:graphicData uri="http://schemas.openxmlformats.org/presentationml/2006/ole">
            <mc:AlternateContent xmlns:mc="http://schemas.openxmlformats.org/markup-compatibility/2006">
              <mc:Choice xmlns:v="urn:schemas-microsoft-com:vml" Requires="v">
                <p:oleObj spid="_x0000_s24588" name="Document" r:id="rId4" imgW="4648200" imgH="1657350" progId="ChemWindow.Document">
                  <p:embed/>
                </p:oleObj>
              </mc:Choice>
              <mc:Fallback>
                <p:oleObj name="Document" r:id="rId4" imgW="4648200" imgH="1657350" progId="ChemWindow.Document">
                  <p:embed/>
                  <p:pic>
                    <p:nvPicPr>
                      <p:cNvPr id="41472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286000"/>
                        <a:ext cx="6934200"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4729" name="Text Box 8"/>
          <p:cNvSpPr txBox="1">
            <a:spLocks noChangeArrowheads="1"/>
          </p:cNvSpPr>
          <p:nvPr/>
        </p:nvSpPr>
        <p:spPr bwMode="auto">
          <a:xfrm>
            <a:off x="6477000" y="4724400"/>
            <a:ext cx="2362200" cy="457200"/>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ea typeface="MS PGothic" panose="020B0600070205080204" pitchFamily="34" charset="-128"/>
              </a:rPr>
              <a:t>A</a:t>
            </a:r>
            <a:r>
              <a:rPr lang="en-US" altLang="en-US" baseline="-25000">
                <a:ea typeface="MS PGothic" panose="020B0600070205080204" pitchFamily="34" charset="-128"/>
              </a:rPr>
              <a:t>157</a:t>
            </a:r>
            <a:r>
              <a:rPr lang="en-US" altLang="en-US">
                <a:ea typeface="MS PGothic" panose="020B0600070205080204" pitchFamily="34" charset="-128"/>
              </a:rPr>
              <a:t> = 1.15 </a:t>
            </a:r>
            <a:r>
              <a:rPr lang="en-US" altLang="en-US">
                <a:ea typeface="MS PGothic" panose="020B0600070205080204" pitchFamily="34" charset="-128"/>
                <a:sym typeface="Symbol" panose="05050102010706020507" pitchFamily="18" charset="2"/>
              </a:rPr>
              <a:t>m</a:t>
            </a:r>
            <a:r>
              <a:rPr lang="en-US" altLang="en-US" baseline="30000">
                <a:ea typeface="MS PGothic" panose="020B0600070205080204" pitchFamily="34" charset="-128"/>
                <a:sym typeface="Symbol" panose="05050102010706020507" pitchFamily="18" charset="2"/>
              </a:rPr>
              <a:t>-1</a:t>
            </a:r>
          </a:p>
        </p:txBody>
      </p:sp>
      <p:sp>
        <p:nvSpPr>
          <p:cNvPr id="414730" name="Rectangle 9"/>
          <p:cNvSpPr>
            <a:spLocks noChangeArrowheads="1"/>
          </p:cNvSpPr>
          <p:nvPr/>
        </p:nvSpPr>
        <p:spPr bwMode="auto">
          <a:xfrm>
            <a:off x="2181225" y="6203951"/>
            <a:ext cx="4933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ja-JP" sz="1400" i="1" dirty="0">
                <a:solidFill>
                  <a:srgbClr val="FF0000"/>
                </a:solidFill>
                <a:ea typeface="MS PGothic" panose="020B0600070205080204" pitchFamily="34" charset="-128"/>
              </a:rPr>
              <a:t> </a:t>
            </a:r>
            <a:r>
              <a:rPr lang="en-US" altLang="ja-JP" sz="1400" i="1" dirty="0">
                <a:ea typeface="MS PGothic" panose="020B0600070205080204" pitchFamily="34" charset="-128"/>
              </a:rPr>
              <a:t>T. Chiba, et. al., </a:t>
            </a:r>
            <a:r>
              <a:rPr lang="en-US" altLang="ja-JP" sz="1400" i="1" dirty="0">
                <a:ea typeface="MS PGothic" panose="020B0600070205080204" pitchFamily="34" charset="-128"/>
                <a:cs typeface="Times New Roman" panose="02020603050405020304" pitchFamily="18" charset="0"/>
              </a:rPr>
              <a:t>J. </a:t>
            </a:r>
            <a:r>
              <a:rPr lang="en-US" altLang="ja-JP" sz="1400" i="1" dirty="0" err="1">
                <a:ea typeface="MS PGothic" panose="020B0600070205080204" pitchFamily="34" charset="-128"/>
                <a:cs typeface="Times New Roman" panose="02020603050405020304" pitchFamily="18" charset="0"/>
              </a:rPr>
              <a:t>Photopolym</a:t>
            </a:r>
            <a:r>
              <a:rPr lang="en-US" altLang="ja-JP" sz="1400" i="1" dirty="0">
                <a:ea typeface="MS PGothic" panose="020B0600070205080204" pitchFamily="34" charset="-128"/>
                <a:cs typeface="Times New Roman" panose="02020603050405020304" pitchFamily="18" charset="0"/>
              </a:rPr>
              <a:t>. Sci. </a:t>
            </a:r>
            <a:r>
              <a:rPr lang="en-US" altLang="ja-JP" sz="1400" i="1" dirty="0" err="1">
                <a:ea typeface="MS PGothic" panose="020B0600070205080204" pitchFamily="34" charset="-128"/>
                <a:cs typeface="Times New Roman" panose="02020603050405020304" pitchFamily="18" charset="0"/>
              </a:rPr>
              <a:t>Technol</a:t>
            </a:r>
            <a:r>
              <a:rPr lang="en-US" altLang="ja-JP" sz="1400" i="1" dirty="0">
                <a:ea typeface="MS PGothic" panose="020B0600070205080204" pitchFamily="34" charset="-128"/>
              </a:rPr>
              <a:t> </a:t>
            </a:r>
            <a:r>
              <a:rPr lang="en-US" altLang="ja-JP" sz="1400" b="1" i="1" dirty="0">
                <a:ea typeface="MS PGothic" panose="020B0600070205080204" pitchFamily="34" charset="-128"/>
              </a:rPr>
              <a:t>, </a:t>
            </a:r>
            <a:r>
              <a:rPr lang="en-US" altLang="ja-JP" sz="1400" i="1" dirty="0">
                <a:ea typeface="MS PGothic" panose="020B0600070205080204" pitchFamily="34" charset="-128"/>
              </a:rPr>
              <a:t>13 (2000) 657-664 </a:t>
            </a:r>
          </a:p>
        </p:txBody>
      </p:sp>
    </p:spTree>
    <p:extLst>
      <p:ext uri="{BB962C8B-B14F-4D97-AF65-F5344CB8AC3E}">
        <p14:creationId xmlns:p14="http://schemas.microsoft.com/office/powerpoint/2010/main" val="3191014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6771" name="Object 2"/>
          <p:cNvGraphicFramePr>
            <a:graphicFrameLocks noChangeAspect="1"/>
          </p:cNvGraphicFramePr>
          <p:nvPr/>
        </p:nvGraphicFramePr>
        <p:xfrm>
          <a:off x="304800" y="1066800"/>
          <a:ext cx="5715000" cy="4511675"/>
        </p:xfrm>
        <a:graphic>
          <a:graphicData uri="http://schemas.openxmlformats.org/presentationml/2006/ole">
            <mc:AlternateContent xmlns:mc="http://schemas.openxmlformats.org/markup-compatibility/2006">
              <mc:Choice xmlns:v="urn:schemas-microsoft-com:vml" Requires="v">
                <p:oleObj spid="_x0000_s25662" name="Chart" r:id="rId4" imgW="4115297" imgH="3248237" progId="Excel.Chart.8">
                  <p:embed/>
                </p:oleObj>
              </mc:Choice>
              <mc:Fallback>
                <p:oleObj name="Chart" r:id="rId4" imgW="4115297" imgH="3248237" progId="Excel.Chart.8">
                  <p:embed/>
                  <p:pic>
                    <p:nvPicPr>
                      <p:cNvPr id="41677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66800"/>
                        <a:ext cx="5715000"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6772" name="Text Box 3"/>
          <p:cNvSpPr txBox="1">
            <a:spLocks noChangeArrowheads="1"/>
          </p:cNvSpPr>
          <p:nvPr/>
        </p:nvSpPr>
        <p:spPr bwMode="auto">
          <a:xfrm>
            <a:off x="7070725" y="1641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ea typeface="MS PGothic" panose="020B0600070205080204" pitchFamily="34" charset="-128"/>
            </a:endParaRPr>
          </a:p>
        </p:txBody>
      </p:sp>
      <p:sp>
        <p:nvSpPr>
          <p:cNvPr id="416773" name="Text Box 4"/>
          <p:cNvSpPr txBox="1">
            <a:spLocks noChangeArrowheads="1"/>
          </p:cNvSpPr>
          <p:nvPr/>
        </p:nvSpPr>
        <p:spPr bwMode="auto">
          <a:xfrm>
            <a:off x="7010400" y="14478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ja-JP" sz="2000" b="1">
                <a:solidFill>
                  <a:srgbClr val="FF0000"/>
                </a:solidFill>
                <a:ea typeface="MS PGothic" panose="020B0600070205080204" pitchFamily="34" charset="-128"/>
              </a:rPr>
              <a:t>(2.68 </a:t>
            </a:r>
            <a:r>
              <a:rPr lang="en-US" altLang="ja-JP" sz="2000" b="1">
                <a:solidFill>
                  <a:srgbClr val="FF0000"/>
                </a:solidFill>
                <a:ea typeface="MS PGothic" panose="020B0600070205080204" pitchFamily="34" charset="-128"/>
                <a:sym typeface="Symbol" panose="05050102010706020507" pitchFamily="18" charset="2"/>
              </a:rPr>
              <a:t>m</a:t>
            </a:r>
            <a:r>
              <a:rPr lang="en-US" altLang="ja-JP" sz="2000" b="1" baseline="30000">
                <a:solidFill>
                  <a:srgbClr val="FF0000"/>
                </a:solidFill>
                <a:ea typeface="MS PGothic" panose="020B0600070205080204" pitchFamily="34" charset="-128"/>
                <a:sym typeface="Symbol" panose="05050102010706020507" pitchFamily="18" charset="2"/>
              </a:rPr>
              <a:t>-1</a:t>
            </a:r>
            <a:r>
              <a:rPr lang="en-US" altLang="ja-JP" sz="2000" b="1">
                <a:solidFill>
                  <a:srgbClr val="FF0000"/>
                </a:solidFill>
                <a:ea typeface="MS PGothic" panose="020B0600070205080204" pitchFamily="34" charset="-128"/>
                <a:sym typeface="Symbol" panose="05050102010706020507" pitchFamily="18" charset="2"/>
              </a:rPr>
              <a:t>)</a:t>
            </a:r>
            <a:endParaRPr lang="en-US" altLang="ja-JP" sz="2000" b="1">
              <a:solidFill>
                <a:srgbClr val="FF0000"/>
              </a:solidFill>
              <a:ea typeface="MS PGothic" panose="020B0600070205080204" pitchFamily="34" charset="-128"/>
            </a:endParaRPr>
          </a:p>
        </p:txBody>
      </p:sp>
      <p:sp>
        <p:nvSpPr>
          <p:cNvPr id="416774" name="Text Box 5"/>
          <p:cNvSpPr txBox="1">
            <a:spLocks noChangeArrowheads="1"/>
          </p:cNvSpPr>
          <p:nvPr/>
        </p:nvSpPr>
        <p:spPr bwMode="auto">
          <a:xfrm>
            <a:off x="7010400" y="26670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ja-JP" sz="2000" b="1">
                <a:solidFill>
                  <a:srgbClr val="0000CC"/>
                </a:solidFill>
                <a:ea typeface="MS PGothic" panose="020B0600070205080204" pitchFamily="34" charset="-128"/>
              </a:rPr>
              <a:t>(2.44 </a:t>
            </a:r>
            <a:r>
              <a:rPr lang="en-US" altLang="ja-JP" sz="2000" b="1">
                <a:solidFill>
                  <a:srgbClr val="0000CC"/>
                </a:solidFill>
                <a:ea typeface="MS PGothic" panose="020B0600070205080204" pitchFamily="34" charset="-128"/>
                <a:sym typeface="Symbol" panose="05050102010706020507" pitchFamily="18" charset="2"/>
              </a:rPr>
              <a:t>m</a:t>
            </a:r>
            <a:r>
              <a:rPr lang="en-US" altLang="ja-JP" sz="2000" b="1" baseline="30000">
                <a:solidFill>
                  <a:srgbClr val="0000CC"/>
                </a:solidFill>
                <a:ea typeface="MS PGothic" panose="020B0600070205080204" pitchFamily="34" charset="-128"/>
                <a:sym typeface="Symbol" panose="05050102010706020507" pitchFamily="18" charset="2"/>
              </a:rPr>
              <a:t>-1</a:t>
            </a:r>
            <a:r>
              <a:rPr lang="en-US" altLang="ja-JP" sz="2000" b="1">
                <a:solidFill>
                  <a:srgbClr val="0000CC"/>
                </a:solidFill>
                <a:ea typeface="MS PGothic" panose="020B0600070205080204" pitchFamily="34" charset="-128"/>
                <a:sym typeface="Symbol" panose="05050102010706020507" pitchFamily="18" charset="2"/>
              </a:rPr>
              <a:t>)</a:t>
            </a:r>
            <a:endParaRPr lang="en-US" altLang="ja-JP" sz="2000" b="1">
              <a:solidFill>
                <a:srgbClr val="0000CC"/>
              </a:solidFill>
              <a:ea typeface="MS PGothic" panose="020B0600070205080204" pitchFamily="34" charset="-128"/>
            </a:endParaRPr>
          </a:p>
        </p:txBody>
      </p:sp>
      <p:sp>
        <p:nvSpPr>
          <p:cNvPr id="416775" name="Text Box 6"/>
          <p:cNvSpPr txBox="1">
            <a:spLocks noChangeArrowheads="1"/>
          </p:cNvSpPr>
          <p:nvPr/>
        </p:nvSpPr>
        <p:spPr bwMode="auto">
          <a:xfrm>
            <a:off x="7010400" y="42672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ja-JP" sz="2000" b="1">
                <a:solidFill>
                  <a:srgbClr val="CC0099"/>
                </a:solidFill>
                <a:ea typeface="MS PGothic" panose="020B0600070205080204" pitchFamily="34" charset="-128"/>
              </a:rPr>
              <a:t>(1.15 </a:t>
            </a:r>
            <a:r>
              <a:rPr lang="en-US" altLang="ja-JP" sz="2000" b="1">
                <a:solidFill>
                  <a:srgbClr val="CC0099"/>
                </a:solidFill>
                <a:ea typeface="MS PGothic" panose="020B0600070205080204" pitchFamily="34" charset="-128"/>
                <a:sym typeface="Symbol" panose="05050102010706020507" pitchFamily="18" charset="2"/>
              </a:rPr>
              <a:t>m</a:t>
            </a:r>
            <a:r>
              <a:rPr lang="en-US" altLang="ja-JP" sz="2000" b="1" baseline="30000">
                <a:solidFill>
                  <a:srgbClr val="CC0099"/>
                </a:solidFill>
                <a:ea typeface="MS PGothic" panose="020B0600070205080204" pitchFamily="34" charset="-128"/>
                <a:sym typeface="Symbol" panose="05050102010706020507" pitchFamily="18" charset="2"/>
              </a:rPr>
              <a:t>-1</a:t>
            </a:r>
            <a:r>
              <a:rPr lang="en-US" altLang="ja-JP" sz="2000" b="1">
                <a:solidFill>
                  <a:srgbClr val="CC0099"/>
                </a:solidFill>
                <a:ea typeface="MS PGothic" panose="020B0600070205080204" pitchFamily="34" charset="-128"/>
                <a:sym typeface="Symbol" panose="05050102010706020507" pitchFamily="18" charset="2"/>
              </a:rPr>
              <a:t>)</a:t>
            </a:r>
            <a:endParaRPr lang="en-US" altLang="ja-JP" sz="2000" b="1">
              <a:solidFill>
                <a:srgbClr val="CC0099"/>
              </a:solidFill>
              <a:ea typeface="MS PGothic" panose="020B0600070205080204" pitchFamily="34" charset="-128"/>
            </a:endParaRPr>
          </a:p>
        </p:txBody>
      </p:sp>
      <p:sp>
        <p:nvSpPr>
          <p:cNvPr id="416776" name="Text Box 7"/>
          <p:cNvSpPr txBox="1">
            <a:spLocks noChangeArrowheads="1"/>
          </p:cNvSpPr>
          <p:nvPr/>
        </p:nvSpPr>
        <p:spPr bwMode="auto">
          <a:xfrm>
            <a:off x="838200" y="2286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ja-JP" sz="3200" b="1">
                <a:solidFill>
                  <a:srgbClr val="0000FF"/>
                </a:solidFill>
                <a:ea typeface="MS PGothic" panose="020B0600070205080204" pitchFamily="34" charset="-128"/>
              </a:rPr>
              <a:t>Absorbance of Fluorinated Polymers</a:t>
            </a:r>
          </a:p>
        </p:txBody>
      </p:sp>
      <p:sp>
        <p:nvSpPr>
          <p:cNvPr id="416777" name="Line 8"/>
          <p:cNvSpPr>
            <a:spLocks noChangeShapeType="1"/>
          </p:cNvSpPr>
          <p:nvPr/>
        </p:nvSpPr>
        <p:spPr bwMode="auto">
          <a:xfrm>
            <a:off x="381000" y="914400"/>
            <a:ext cx="838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778" name="Text Box 9"/>
          <p:cNvSpPr txBox="1">
            <a:spLocks noChangeArrowheads="1"/>
          </p:cNvSpPr>
          <p:nvPr/>
        </p:nvSpPr>
        <p:spPr bwMode="auto">
          <a:xfrm>
            <a:off x="838200" y="5410200"/>
            <a:ext cx="7334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a:solidFill>
                  <a:srgbClr val="0000CC"/>
                </a:solidFill>
                <a:ea typeface="MS PGothic" panose="020B0600070205080204" pitchFamily="34" charset="-128"/>
              </a:rPr>
              <a:t>Hexafluoroisopropyl and </a:t>
            </a:r>
            <a:r>
              <a:rPr lang="en-US" altLang="en-US">
                <a:solidFill>
                  <a:srgbClr val="0000CC"/>
                </a:solidFill>
                <a:latin typeface="Symbol" panose="05050102010706020507" pitchFamily="18" charset="2"/>
                <a:ea typeface="MS PGothic" panose="020B0600070205080204" pitchFamily="34" charset="-128"/>
              </a:rPr>
              <a:t>a</a:t>
            </a:r>
            <a:r>
              <a:rPr lang="en-US" altLang="en-US">
                <a:solidFill>
                  <a:srgbClr val="0000CC"/>
                </a:solidFill>
                <a:ea typeface="MS PGothic" panose="020B0600070205080204" pitchFamily="34" charset="-128"/>
              </a:rPr>
              <a:t>-trifluoromethylcarboxylic acid</a:t>
            </a:r>
          </a:p>
          <a:p>
            <a:pPr algn="ctr" eaLnBrk="1" hangingPunct="1"/>
            <a:r>
              <a:rPr lang="en-US" altLang="en-US">
                <a:solidFill>
                  <a:srgbClr val="0000CC"/>
                </a:solidFill>
                <a:ea typeface="MS PGothic" panose="020B0600070205080204" pitchFamily="34" charset="-128"/>
              </a:rPr>
              <a:t>are groups surprisingly transparent!</a:t>
            </a:r>
          </a:p>
        </p:txBody>
      </p:sp>
      <p:graphicFrame>
        <p:nvGraphicFramePr>
          <p:cNvPr id="416779" name="Object 10"/>
          <p:cNvGraphicFramePr>
            <a:graphicFrameLocks noChangeAspect="1"/>
          </p:cNvGraphicFramePr>
          <p:nvPr/>
        </p:nvGraphicFramePr>
        <p:xfrm>
          <a:off x="2819400" y="1143000"/>
          <a:ext cx="885825" cy="1295400"/>
        </p:xfrm>
        <a:graphic>
          <a:graphicData uri="http://schemas.openxmlformats.org/presentationml/2006/ole">
            <mc:AlternateContent xmlns:mc="http://schemas.openxmlformats.org/markup-compatibility/2006">
              <mc:Choice xmlns:v="urn:schemas-microsoft-com:vml" Requires="v">
                <p:oleObj spid="_x0000_s25663" name="ACD ChemSketch 2.0" r:id="rId6" imgW="780288" imgH="1139952" progId="ACD.ChemSketch.20">
                  <p:embed/>
                </p:oleObj>
              </mc:Choice>
              <mc:Fallback>
                <p:oleObj name="ACD ChemSketch 2.0" r:id="rId6" imgW="780288" imgH="1139952" progId="ACD.ChemSketch.20">
                  <p:embed/>
                  <p:pic>
                    <p:nvPicPr>
                      <p:cNvPr id="416779"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1143000"/>
                        <a:ext cx="8858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6780" name="Object 11"/>
          <p:cNvGraphicFramePr>
            <a:graphicFrameLocks noChangeAspect="1"/>
          </p:cNvGraphicFramePr>
          <p:nvPr/>
        </p:nvGraphicFramePr>
        <p:xfrm>
          <a:off x="5715000" y="1219200"/>
          <a:ext cx="1295400" cy="754063"/>
        </p:xfrm>
        <a:graphic>
          <a:graphicData uri="http://schemas.openxmlformats.org/presentationml/2006/ole">
            <mc:AlternateContent xmlns:mc="http://schemas.openxmlformats.org/markup-compatibility/2006">
              <mc:Choice xmlns:v="urn:schemas-microsoft-com:vml" Requires="v">
                <p:oleObj spid="_x0000_s25664" name="ACD ChemSketch 2.0" r:id="rId8" imgW="917448" imgH="533400" progId="ACD.ChemSketch.20">
                  <p:embed/>
                </p:oleObj>
              </mc:Choice>
              <mc:Fallback>
                <p:oleObj name="ACD ChemSketch 2.0" r:id="rId8" imgW="917448" imgH="533400" progId="ACD.ChemSketch.20">
                  <p:embed/>
                  <p:pic>
                    <p:nvPicPr>
                      <p:cNvPr id="41678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1219200"/>
                        <a:ext cx="129540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6781" name="Object 12"/>
          <p:cNvGraphicFramePr>
            <a:graphicFrameLocks noChangeAspect="1"/>
          </p:cNvGraphicFramePr>
          <p:nvPr/>
        </p:nvGraphicFramePr>
        <p:xfrm>
          <a:off x="6019800" y="2286000"/>
          <a:ext cx="1209675" cy="1524000"/>
        </p:xfrm>
        <a:graphic>
          <a:graphicData uri="http://schemas.openxmlformats.org/presentationml/2006/ole">
            <mc:AlternateContent xmlns:mc="http://schemas.openxmlformats.org/markup-compatibility/2006">
              <mc:Choice xmlns:v="urn:schemas-microsoft-com:vml" Requires="v">
                <p:oleObj spid="_x0000_s25665" name="ACD ChemSketch 2.0" r:id="rId10" imgW="1057656" imgH="1331976" progId="ACD.ChemSketch.20">
                  <p:embed/>
                </p:oleObj>
              </mc:Choice>
              <mc:Fallback>
                <p:oleObj name="ACD ChemSketch 2.0" r:id="rId10" imgW="1057656" imgH="1331976" progId="ACD.ChemSketch.20">
                  <p:embed/>
                  <p:pic>
                    <p:nvPicPr>
                      <p:cNvPr id="416781"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2286000"/>
                        <a:ext cx="12096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6782" name="Object 13"/>
          <p:cNvGraphicFramePr>
            <a:graphicFrameLocks noChangeAspect="1"/>
          </p:cNvGraphicFramePr>
          <p:nvPr/>
        </p:nvGraphicFramePr>
        <p:xfrm>
          <a:off x="6248400" y="3962400"/>
          <a:ext cx="815975" cy="1143000"/>
        </p:xfrm>
        <a:graphic>
          <a:graphicData uri="http://schemas.openxmlformats.org/presentationml/2006/ole">
            <mc:AlternateContent xmlns:mc="http://schemas.openxmlformats.org/markup-compatibility/2006">
              <mc:Choice xmlns:v="urn:schemas-microsoft-com:vml" Requires="v">
                <p:oleObj spid="_x0000_s25666" name="ACD ChemSketch 2.0" r:id="rId12" imgW="710184" imgH="993648" progId="ACD.ChemSketch.20">
                  <p:embed/>
                </p:oleObj>
              </mc:Choice>
              <mc:Fallback>
                <p:oleObj name="ACD ChemSketch 2.0" r:id="rId12" imgW="710184" imgH="993648" progId="ACD.ChemSketch.20">
                  <p:embed/>
                  <p:pic>
                    <p:nvPicPr>
                      <p:cNvPr id="416782"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8400" y="3962400"/>
                        <a:ext cx="8159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6783" name="Object 14"/>
          <p:cNvGraphicFramePr>
            <a:graphicFrameLocks noChangeAspect="1"/>
          </p:cNvGraphicFramePr>
          <p:nvPr/>
        </p:nvGraphicFramePr>
        <p:xfrm>
          <a:off x="3962400" y="1066800"/>
          <a:ext cx="1295400" cy="752475"/>
        </p:xfrm>
        <a:graphic>
          <a:graphicData uri="http://schemas.openxmlformats.org/presentationml/2006/ole">
            <mc:AlternateContent xmlns:mc="http://schemas.openxmlformats.org/markup-compatibility/2006">
              <mc:Choice xmlns:v="urn:schemas-microsoft-com:vml" Requires="v">
                <p:oleObj spid="_x0000_s25667" name="ACD ChemSketch 2.0" r:id="rId14" imgW="917448" imgH="533400" progId="ACD.ChemSketch.20">
                  <p:embed/>
                </p:oleObj>
              </mc:Choice>
              <mc:Fallback>
                <p:oleObj name="ACD ChemSketch 2.0" r:id="rId14" imgW="917448" imgH="533400" progId="ACD.ChemSketch.20">
                  <p:embed/>
                  <p:pic>
                    <p:nvPicPr>
                      <p:cNvPr id="416783"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62400" y="1066800"/>
                        <a:ext cx="12954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6784" name="Text Box 15"/>
          <p:cNvSpPr txBox="1">
            <a:spLocks noChangeArrowheads="1"/>
          </p:cNvSpPr>
          <p:nvPr/>
        </p:nvSpPr>
        <p:spPr bwMode="auto">
          <a:xfrm>
            <a:off x="2514600" y="23622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ja-JP" sz="2000" b="1">
                <a:solidFill>
                  <a:srgbClr val="FF9900"/>
                </a:solidFill>
                <a:ea typeface="MS PGothic" panose="020B0600070205080204" pitchFamily="34" charset="-128"/>
              </a:rPr>
              <a:t>(6.02 </a:t>
            </a:r>
            <a:r>
              <a:rPr lang="en-US" altLang="ja-JP" sz="2000" b="1">
                <a:solidFill>
                  <a:srgbClr val="FF9900"/>
                </a:solidFill>
                <a:ea typeface="MS PGothic" panose="020B0600070205080204" pitchFamily="34" charset="-128"/>
                <a:sym typeface="Symbol" panose="05050102010706020507" pitchFamily="18" charset="2"/>
              </a:rPr>
              <a:t>m</a:t>
            </a:r>
            <a:r>
              <a:rPr lang="en-US" altLang="ja-JP" sz="2000" b="1" baseline="30000">
                <a:solidFill>
                  <a:srgbClr val="FF9900"/>
                </a:solidFill>
                <a:ea typeface="MS PGothic" panose="020B0600070205080204" pitchFamily="34" charset="-128"/>
                <a:sym typeface="Symbol" panose="05050102010706020507" pitchFamily="18" charset="2"/>
              </a:rPr>
              <a:t>-1</a:t>
            </a:r>
            <a:r>
              <a:rPr lang="en-US" altLang="ja-JP" sz="2000" b="1">
                <a:solidFill>
                  <a:srgbClr val="FF9900"/>
                </a:solidFill>
                <a:ea typeface="MS PGothic" panose="020B0600070205080204" pitchFamily="34" charset="-128"/>
                <a:sym typeface="Symbol" panose="05050102010706020507" pitchFamily="18" charset="2"/>
              </a:rPr>
              <a:t>)</a:t>
            </a:r>
            <a:endParaRPr lang="en-US" altLang="ja-JP" sz="2000" b="1">
              <a:solidFill>
                <a:srgbClr val="FF9900"/>
              </a:solidFill>
              <a:ea typeface="MS PGothic" panose="020B0600070205080204" pitchFamily="34" charset="-128"/>
            </a:endParaRPr>
          </a:p>
        </p:txBody>
      </p:sp>
      <p:sp>
        <p:nvSpPr>
          <p:cNvPr id="416785" name="Text Box 16"/>
          <p:cNvSpPr txBox="1">
            <a:spLocks noChangeArrowheads="1"/>
          </p:cNvSpPr>
          <p:nvPr/>
        </p:nvSpPr>
        <p:spPr bwMode="auto">
          <a:xfrm>
            <a:off x="3962400" y="19050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ja-JP" sz="2000" b="1">
                <a:solidFill>
                  <a:srgbClr val="006600"/>
                </a:solidFill>
                <a:ea typeface="MS PGothic" panose="020B0600070205080204" pitchFamily="34" charset="-128"/>
              </a:rPr>
              <a:t>(5.42 </a:t>
            </a:r>
            <a:r>
              <a:rPr lang="en-US" altLang="ja-JP" sz="2000" b="1">
                <a:solidFill>
                  <a:srgbClr val="006600"/>
                </a:solidFill>
                <a:ea typeface="MS PGothic" panose="020B0600070205080204" pitchFamily="34" charset="-128"/>
                <a:sym typeface="Symbol" panose="05050102010706020507" pitchFamily="18" charset="2"/>
              </a:rPr>
              <a:t>m</a:t>
            </a:r>
            <a:r>
              <a:rPr lang="en-US" altLang="ja-JP" sz="2000" b="1" baseline="30000">
                <a:solidFill>
                  <a:srgbClr val="006600"/>
                </a:solidFill>
                <a:ea typeface="MS PGothic" panose="020B0600070205080204" pitchFamily="34" charset="-128"/>
                <a:sym typeface="Symbol" panose="05050102010706020507" pitchFamily="18" charset="2"/>
              </a:rPr>
              <a:t>-1</a:t>
            </a:r>
            <a:r>
              <a:rPr lang="en-US" altLang="ja-JP" sz="2000" b="1">
                <a:solidFill>
                  <a:srgbClr val="006600"/>
                </a:solidFill>
                <a:ea typeface="MS PGothic" panose="020B0600070205080204" pitchFamily="34" charset="-128"/>
                <a:sym typeface="Symbol" panose="05050102010706020507" pitchFamily="18" charset="2"/>
              </a:rPr>
              <a:t>)</a:t>
            </a:r>
            <a:endParaRPr lang="en-US" altLang="ja-JP" sz="2000" b="1">
              <a:solidFill>
                <a:srgbClr val="006600"/>
              </a:solidFill>
              <a:ea typeface="MS PGothic" panose="020B0600070205080204" pitchFamily="34" charset="-128"/>
            </a:endParaRPr>
          </a:p>
        </p:txBody>
      </p:sp>
    </p:spTree>
    <p:extLst>
      <p:ext uri="{BB962C8B-B14F-4D97-AF65-F5344CB8AC3E}">
        <p14:creationId xmlns:p14="http://schemas.microsoft.com/office/powerpoint/2010/main" val="129533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Number Placeholder 3"/>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75AEF87-8207-47DD-88CA-AC5750FA84EA}" type="slidenum">
              <a:rPr lang="en-US" altLang="zh-TW" sz="1400">
                <a:solidFill>
                  <a:srgbClr val="CC6600"/>
                </a:solidFill>
              </a:rPr>
              <a:pPr/>
              <a:t>8</a:t>
            </a:fld>
            <a:endParaRPr lang="en-US" altLang="zh-TW" sz="1400">
              <a:solidFill>
                <a:srgbClr val="CC6600"/>
              </a:solidFill>
            </a:endParaRPr>
          </a:p>
        </p:txBody>
      </p:sp>
      <p:sp>
        <p:nvSpPr>
          <p:cNvPr id="418819" name="Rectangle 2"/>
          <p:cNvSpPr>
            <a:spLocks noGrp="1" noChangeArrowheads="1"/>
          </p:cNvSpPr>
          <p:nvPr>
            <p:ph type="title"/>
          </p:nvPr>
        </p:nvSpPr>
        <p:spPr bwMode="auto">
          <a:xfrm>
            <a:off x="685800" y="228600"/>
            <a:ext cx="8077200" cy="685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solidFill>
                  <a:schemeClr val="accent2"/>
                </a:solidFill>
              </a:rPr>
              <a:t>Encouraging Imaging Results at 157 nm</a:t>
            </a:r>
          </a:p>
        </p:txBody>
      </p:sp>
      <p:pic>
        <p:nvPicPr>
          <p:cNvPr id="418820" name="Picture 3" descr="W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05200"/>
            <a:ext cx="25146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1" name="Text Box 4"/>
          <p:cNvSpPr txBox="1">
            <a:spLocks noChangeArrowheads="1"/>
          </p:cNvSpPr>
          <p:nvPr/>
        </p:nvSpPr>
        <p:spPr bwMode="auto">
          <a:xfrm>
            <a:off x="6172200" y="4648200"/>
            <a:ext cx="87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00"/>
                </a:solidFill>
                <a:ea typeface="MS PGothic" panose="020B0600070205080204" pitchFamily="34" charset="-128"/>
              </a:rPr>
              <a:t>40nm</a:t>
            </a:r>
          </a:p>
        </p:txBody>
      </p:sp>
      <p:grpSp>
        <p:nvGrpSpPr>
          <p:cNvPr id="418822" name="Group 5"/>
          <p:cNvGrpSpPr>
            <a:grpSpLocks/>
          </p:cNvGrpSpPr>
          <p:nvPr/>
        </p:nvGrpSpPr>
        <p:grpSpPr bwMode="auto">
          <a:xfrm>
            <a:off x="762000" y="1295400"/>
            <a:ext cx="7772400" cy="1866900"/>
            <a:chOff x="480" y="2376"/>
            <a:chExt cx="4896" cy="1176"/>
          </a:xfrm>
        </p:grpSpPr>
        <p:pic>
          <p:nvPicPr>
            <p:cNvPr id="418826" name="Picture 6" descr="W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2376"/>
              <a:ext cx="153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27" name="Picture 7" descr="W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 y="2400"/>
              <a:ext cx="153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28" name="Picture 8" descr="W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 y="2400"/>
              <a:ext cx="153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9" name="Text Box 9"/>
            <p:cNvSpPr txBox="1">
              <a:spLocks noChangeArrowheads="1"/>
            </p:cNvSpPr>
            <p:nvPr/>
          </p:nvSpPr>
          <p:spPr bwMode="auto">
            <a:xfrm>
              <a:off x="4247" y="3024"/>
              <a:ext cx="5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00"/>
                  </a:solidFill>
                  <a:ea typeface="MS PGothic" panose="020B0600070205080204" pitchFamily="34" charset="-128"/>
                </a:rPr>
                <a:t>80nm</a:t>
              </a:r>
            </a:p>
          </p:txBody>
        </p:sp>
        <p:sp>
          <p:nvSpPr>
            <p:cNvPr id="418830" name="Text Box 10"/>
            <p:cNvSpPr txBox="1">
              <a:spLocks noChangeArrowheads="1"/>
            </p:cNvSpPr>
            <p:nvPr/>
          </p:nvSpPr>
          <p:spPr bwMode="auto">
            <a:xfrm>
              <a:off x="2592" y="3072"/>
              <a:ext cx="5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00"/>
                  </a:solidFill>
                  <a:ea typeface="MS PGothic" panose="020B0600070205080204" pitchFamily="34" charset="-128"/>
                </a:rPr>
                <a:t>90nm</a:t>
              </a:r>
            </a:p>
          </p:txBody>
        </p:sp>
        <p:sp>
          <p:nvSpPr>
            <p:cNvPr id="418831" name="Text Box 11"/>
            <p:cNvSpPr txBox="1">
              <a:spLocks noChangeArrowheads="1"/>
            </p:cNvSpPr>
            <p:nvPr/>
          </p:nvSpPr>
          <p:spPr bwMode="auto">
            <a:xfrm>
              <a:off x="912" y="3024"/>
              <a:ext cx="64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00"/>
                  </a:solidFill>
                  <a:ea typeface="MS PGothic" panose="020B0600070205080204" pitchFamily="34" charset="-128"/>
                </a:rPr>
                <a:t>100nm</a:t>
              </a:r>
            </a:p>
          </p:txBody>
        </p:sp>
      </p:grpSp>
      <p:grpSp>
        <p:nvGrpSpPr>
          <p:cNvPr id="418823" name="Group 12"/>
          <p:cNvGrpSpPr>
            <a:grpSpLocks/>
          </p:cNvGrpSpPr>
          <p:nvPr/>
        </p:nvGrpSpPr>
        <p:grpSpPr bwMode="auto">
          <a:xfrm>
            <a:off x="2514600" y="3581400"/>
            <a:ext cx="2052638" cy="2133600"/>
            <a:chOff x="790" y="2208"/>
            <a:chExt cx="1293" cy="1344"/>
          </a:xfrm>
        </p:grpSpPr>
        <p:pic>
          <p:nvPicPr>
            <p:cNvPr id="418824" name="Picture 13" descr="W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 y="2208"/>
              <a:ext cx="1293"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5" name="Text Box 14"/>
            <p:cNvSpPr txBox="1">
              <a:spLocks noChangeArrowheads="1"/>
            </p:cNvSpPr>
            <p:nvPr/>
          </p:nvSpPr>
          <p:spPr bwMode="auto">
            <a:xfrm>
              <a:off x="1152" y="2890"/>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00"/>
                  </a:solidFill>
                  <a:ea typeface="MS PGothic" panose="020B0600070205080204" pitchFamily="34" charset="-128"/>
                </a:rPr>
                <a:t>60nm</a:t>
              </a:r>
            </a:p>
          </p:txBody>
        </p:sp>
      </p:grpSp>
    </p:spTree>
    <p:extLst>
      <p:ext uri="{BB962C8B-B14F-4D97-AF65-F5344CB8AC3E}">
        <p14:creationId xmlns:p14="http://schemas.microsoft.com/office/powerpoint/2010/main" val="3329013692"/>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Number Placeholder 2"/>
          <p:cNvSpPr>
            <a:spLocks noGrp="1"/>
          </p:cNvSpPr>
          <p:nvPr>
            <p:ph type="sldNum" sz="quarter" idx="429496729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AFE568-4396-4122-A600-6D65676BBCC5}" type="slidenum">
              <a:rPr lang="en-US" altLang="zh-TW" sz="1400">
                <a:solidFill>
                  <a:srgbClr val="CC6600"/>
                </a:solidFill>
              </a:rPr>
              <a:pPr/>
              <a:t>9</a:t>
            </a:fld>
            <a:endParaRPr lang="en-US" altLang="zh-TW" sz="1400">
              <a:solidFill>
                <a:srgbClr val="CC6600"/>
              </a:solidFill>
            </a:endParaRPr>
          </a:p>
        </p:txBody>
      </p:sp>
      <p:sp>
        <p:nvSpPr>
          <p:cNvPr id="420867" name="Rectangle 2"/>
          <p:cNvSpPr>
            <a:spLocks noGrp="1" noChangeArrowheads="1"/>
          </p:cNvSpPr>
          <p:nvPr>
            <p:ph type="title"/>
          </p:nvPr>
        </p:nvSpPr>
        <p:spPr bwMode="auto">
          <a:xfrm>
            <a:off x="228600" y="381000"/>
            <a:ext cx="8885238" cy="355600"/>
          </a:xfrm>
          <a:solidFill>
            <a:srgbClr val="FFFFFF"/>
          </a:solidFill>
          <a:ln>
            <a:no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smtClean="0"/>
              <a:t>Resist and Process Development</a:t>
            </a:r>
          </a:p>
        </p:txBody>
      </p:sp>
      <p:sp>
        <p:nvSpPr>
          <p:cNvPr id="420868" name="Rectangle 3"/>
          <p:cNvSpPr>
            <a:spLocks noChangeArrowheads="1"/>
          </p:cNvSpPr>
          <p:nvPr/>
        </p:nvSpPr>
        <p:spPr bwMode="auto">
          <a:xfrm>
            <a:off x="5715000" y="1143000"/>
            <a:ext cx="2438400" cy="4953000"/>
          </a:xfrm>
          <a:prstGeom prst="rect">
            <a:avLst/>
          </a:prstGeom>
          <a:gradFill rotWithShape="0">
            <a:gsLst>
              <a:gs pos="0">
                <a:srgbClr val="7979DD"/>
              </a:gs>
              <a:gs pos="100000">
                <a:srgbClr val="EBEBFA"/>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316420" name="Rectangle 4"/>
          <p:cNvSpPr>
            <a:spLocks noChangeArrowheads="1"/>
          </p:cNvSpPr>
          <p:nvPr/>
        </p:nvSpPr>
        <p:spPr bwMode="auto">
          <a:xfrm>
            <a:off x="3276600" y="1143000"/>
            <a:ext cx="2438400" cy="4953000"/>
          </a:xfrm>
          <a:prstGeom prst="rect">
            <a:avLst/>
          </a:prstGeom>
          <a:gradFill rotWithShape="0">
            <a:gsLst>
              <a:gs pos="0">
                <a:schemeClr val="folHlink"/>
              </a:gs>
              <a:gs pos="100000">
                <a:schemeClr val="folHlink">
                  <a:gamma/>
                  <a:tint val="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420870" name="Rectangle 5"/>
          <p:cNvSpPr>
            <a:spLocks noChangeArrowheads="1"/>
          </p:cNvSpPr>
          <p:nvPr/>
        </p:nvSpPr>
        <p:spPr bwMode="auto">
          <a:xfrm>
            <a:off x="1295400" y="1143000"/>
            <a:ext cx="1981200" cy="4953000"/>
          </a:xfrm>
          <a:prstGeom prst="rect">
            <a:avLst/>
          </a:prstGeom>
          <a:gradFill rotWithShape="0">
            <a:gsLst>
              <a:gs pos="0">
                <a:srgbClr val="FFFF00"/>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20871" name="Line 6"/>
          <p:cNvSpPr>
            <a:spLocks noChangeShapeType="1"/>
          </p:cNvSpPr>
          <p:nvPr/>
        </p:nvSpPr>
        <p:spPr bwMode="auto">
          <a:xfrm>
            <a:off x="1295400" y="1143000"/>
            <a:ext cx="0" cy="49530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72" name="Line 7"/>
          <p:cNvSpPr>
            <a:spLocks noChangeShapeType="1"/>
          </p:cNvSpPr>
          <p:nvPr/>
        </p:nvSpPr>
        <p:spPr bwMode="auto">
          <a:xfrm>
            <a:off x="1295400" y="6096000"/>
            <a:ext cx="6858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73" name="Freeform 8"/>
          <p:cNvSpPr>
            <a:spLocks/>
          </p:cNvSpPr>
          <p:nvPr/>
        </p:nvSpPr>
        <p:spPr bwMode="auto">
          <a:xfrm>
            <a:off x="1447800" y="3294063"/>
            <a:ext cx="5864225" cy="2801937"/>
          </a:xfrm>
          <a:custGeom>
            <a:avLst/>
            <a:gdLst>
              <a:gd name="T0" fmla="*/ 0 w 3331"/>
              <a:gd name="T1" fmla="*/ 2795547 h 1754"/>
              <a:gd name="T2" fmla="*/ 970035 w 3331"/>
              <a:gd name="T3" fmla="*/ 2755611 h 1754"/>
              <a:gd name="T4" fmla="*/ 1352064 w 3331"/>
              <a:gd name="T5" fmla="*/ 2650179 h 1754"/>
              <a:gd name="T6" fmla="*/ 1543958 w 3331"/>
              <a:gd name="T7" fmla="*/ 2595865 h 1754"/>
              <a:gd name="T8" fmla="*/ 1720008 w 3331"/>
              <a:gd name="T9" fmla="*/ 2476056 h 1754"/>
              <a:gd name="T10" fmla="*/ 1764021 w 3331"/>
              <a:gd name="T11" fmla="*/ 2448899 h 1754"/>
              <a:gd name="T12" fmla="*/ 1925987 w 3331"/>
              <a:gd name="T13" fmla="*/ 2303531 h 1754"/>
              <a:gd name="T14" fmla="*/ 2087953 w 3331"/>
              <a:gd name="T15" fmla="*/ 2156565 h 1754"/>
              <a:gd name="T16" fmla="*/ 2248158 w 3331"/>
              <a:gd name="T17" fmla="*/ 2009599 h 1754"/>
              <a:gd name="T18" fmla="*/ 2410124 w 3331"/>
              <a:gd name="T19" fmla="*/ 1849854 h 1754"/>
              <a:gd name="T20" fmla="*/ 2528078 w 3331"/>
              <a:gd name="T21" fmla="*/ 1690108 h 1754"/>
              <a:gd name="T22" fmla="*/ 2660115 w 3331"/>
              <a:gd name="T23" fmla="*/ 1555922 h 1754"/>
              <a:gd name="T24" fmla="*/ 2792153 w 3331"/>
              <a:gd name="T25" fmla="*/ 1383396 h 1754"/>
              <a:gd name="T26" fmla="*/ 2822081 w 3331"/>
              <a:gd name="T27" fmla="*/ 1341863 h 1754"/>
              <a:gd name="T28" fmla="*/ 2940035 w 3331"/>
              <a:gd name="T29" fmla="*/ 1182117 h 1754"/>
              <a:gd name="T30" fmla="*/ 3072072 w 3331"/>
              <a:gd name="T31" fmla="*/ 1009592 h 1754"/>
              <a:gd name="T32" fmla="*/ 3542126 w 3331"/>
              <a:gd name="T33" fmla="*/ 543135 h 1754"/>
              <a:gd name="T34" fmla="*/ 3762188 w 3331"/>
              <a:gd name="T35" fmla="*/ 381792 h 1754"/>
              <a:gd name="T36" fmla="*/ 3850213 w 3331"/>
              <a:gd name="T37" fmla="*/ 316296 h 1754"/>
              <a:gd name="T38" fmla="*/ 3938238 w 3331"/>
              <a:gd name="T39" fmla="*/ 289139 h 1754"/>
              <a:gd name="T40" fmla="*/ 4364279 w 3331"/>
              <a:gd name="T41" fmla="*/ 142174 h 1754"/>
              <a:gd name="T42" fmla="*/ 5864225 w 3331"/>
              <a:gd name="T43" fmla="*/ 22364 h 17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31" h="1754">
                <a:moveTo>
                  <a:pt x="0" y="1750"/>
                </a:moveTo>
                <a:cubicBezTo>
                  <a:pt x="189" y="1746"/>
                  <a:pt x="367" y="1754"/>
                  <a:pt x="551" y="1725"/>
                </a:cubicBezTo>
                <a:cubicBezTo>
                  <a:pt x="623" y="1702"/>
                  <a:pt x="695" y="1680"/>
                  <a:pt x="768" y="1659"/>
                </a:cubicBezTo>
                <a:cubicBezTo>
                  <a:pt x="804" y="1649"/>
                  <a:pt x="844" y="1642"/>
                  <a:pt x="877" y="1625"/>
                </a:cubicBezTo>
                <a:cubicBezTo>
                  <a:pt x="912" y="1607"/>
                  <a:pt x="944" y="1572"/>
                  <a:pt x="977" y="1550"/>
                </a:cubicBezTo>
                <a:cubicBezTo>
                  <a:pt x="985" y="1544"/>
                  <a:pt x="1002" y="1533"/>
                  <a:pt x="1002" y="1533"/>
                </a:cubicBezTo>
                <a:cubicBezTo>
                  <a:pt x="1027" y="1496"/>
                  <a:pt x="1057" y="1466"/>
                  <a:pt x="1094" y="1442"/>
                </a:cubicBezTo>
                <a:cubicBezTo>
                  <a:pt x="1117" y="1405"/>
                  <a:pt x="1155" y="1381"/>
                  <a:pt x="1186" y="1350"/>
                </a:cubicBezTo>
                <a:cubicBezTo>
                  <a:pt x="1216" y="1320"/>
                  <a:pt x="1243" y="1281"/>
                  <a:pt x="1277" y="1258"/>
                </a:cubicBezTo>
                <a:cubicBezTo>
                  <a:pt x="1303" y="1220"/>
                  <a:pt x="1337" y="1190"/>
                  <a:pt x="1369" y="1158"/>
                </a:cubicBezTo>
                <a:cubicBezTo>
                  <a:pt x="1394" y="1133"/>
                  <a:pt x="1415" y="1089"/>
                  <a:pt x="1436" y="1058"/>
                </a:cubicBezTo>
                <a:cubicBezTo>
                  <a:pt x="1457" y="1028"/>
                  <a:pt x="1488" y="1002"/>
                  <a:pt x="1511" y="974"/>
                </a:cubicBezTo>
                <a:cubicBezTo>
                  <a:pt x="1539" y="941"/>
                  <a:pt x="1563" y="902"/>
                  <a:pt x="1586" y="866"/>
                </a:cubicBezTo>
                <a:cubicBezTo>
                  <a:pt x="1592" y="857"/>
                  <a:pt x="1603" y="840"/>
                  <a:pt x="1603" y="840"/>
                </a:cubicBezTo>
                <a:cubicBezTo>
                  <a:pt x="1616" y="799"/>
                  <a:pt x="1640" y="770"/>
                  <a:pt x="1670" y="740"/>
                </a:cubicBezTo>
                <a:cubicBezTo>
                  <a:pt x="1685" y="694"/>
                  <a:pt x="1722" y="672"/>
                  <a:pt x="1745" y="632"/>
                </a:cubicBezTo>
                <a:cubicBezTo>
                  <a:pt x="1810" y="519"/>
                  <a:pt x="1901" y="411"/>
                  <a:pt x="2012" y="340"/>
                </a:cubicBezTo>
                <a:cubicBezTo>
                  <a:pt x="2043" y="294"/>
                  <a:pt x="2089" y="263"/>
                  <a:pt x="2137" y="239"/>
                </a:cubicBezTo>
                <a:cubicBezTo>
                  <a:pt x="2193" y="211"/>
                  <a:pt x="2130" y="236"/>
                  <a:pt x="2187" y="198"/>
                </a:cubicBezTo>
                <a:cubicBezTo>
                  <a:pt x="2191" y="195"/>
                  <a:pt x="2233" y="182"/>
                  <a:pt x="2237" y="181"/>
                </a:cubicBezTo>
                <a:cubicBezTo>
                  <a:pt x="2308" y="133"/>
                  <a:pt x="2397" y="113"/>
                  <a:pt x="2479" y="89"/>
                </a:cubicBezTo>
                <a:cubicBezTo>
                  <a:pt x="2784" y="0"/>
                  <a:pt x="2985" y="14"/>
                  <a:pt x="3331" y="14"/>
                </a:cubicBezTo>
              </a:path>
            </a:pathLst>
          </a:custGeom>
          <a:noFill/>
          <a:ln w="25400">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74" name="Line 9"/>
          <p:cNvSpPr>
            <a:spLocks noChangeShapeType="1"/>
          </p:cNvSpPr>
          <p:nvPr/>
        </p:nvSpPr>
        <p:spPr bwMode="auto">
          <a:xfrm flipH="1" flipV="1">
            <a:off x="6248400" y="2743200"/>
            <a:ext cx="381000" cy="533400"/>
          </a:xfrm>
          <a:prstGeom prst="line">
            <a:avLst/>
          </a:prstGeom>
          <a:noFill/>
          <a:ln w="28575">
            <a:solidFill>
              <a:srgbClr val="CC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75" name="Text Box 10"/>
          <p:cNvSpPr txBox="1">
            <a:spLocks noChangeArrowheads="1"/>
          </p:cNvSpPr>
          <p:nvPr/>
        </p:nvSpPr>
        <p:spPr bwMode="auto">
          <a:xfrm>
            <a:off x="5791200" y="2362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I-line</a:t>
            </a:r>
          </a:p>
        </p:txBody>
      </p:sp>
      <p:sp>
        <p:nvSpPr>
          <p:cNvPr id="420876" name="Line 11"/>
          <p:cNvSpPr>
            <a:spLocks noChangeShapeType="1"/>
          </p:cNvSpPr>
          <p:nvPr/>
        </p:nvSpPr>
        <p:spPr bwMode="auto">
          <a:xfrm flipH="1" flipV="1">
            <a:off x="4800600" y="3124200"/>
            <a:ext cx="381000" cy="533400"/>
          </a:xfrm>
          <a:prstGeom prst="line">
            <a:avLst/>
          </a:prstGeom>
          <a:noFill/>
          <a:ln w="28575">
            <a:solidFill>
              <a:srgbClr val="CC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77" name="Line 12"/>
          <p:cNvSpPr>
            <a:spLocks noChangeShapeType="1"/>
          </p:cNvSpPr>
          <p:nvPr/>
        </p:nvSpPr>
        <p:spPr bwMode="auto">
          <a:xfrm rot="9662110" flipH="1" flipV="1">
            <a:off x="4419600" y="4419600"/>
            <a:ext cx="381000" cy="533400"/>
          </a:xfrm>
          <a:prstGeom prst="line">
            <a:avLst/>
          </a:prstGeom>
          <a:noFill/>
          <a:ln w="28575">
            <a:solidFill>
              <a:srgbClr val="CC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78" name="Text Box 13"/>
          <p:cNvSpPr txBox="1">
            <a:spLocks noChangeArrowheads="1"/>
          </p:cNvSpPr>
          <p:nvPr/>
        </p:nvSpPr>
        <p:spPr bwMode="auto">
          <a:xfrm>
            <a:off x="4343400" y="2743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248nm</a:t>
            </a:r>
          </a:p>
        </p:txBody>
      </p:sp>
      <p:sp>
        <p:nvSpPr>
          <p:cNvPr id="420879" name="Text Box 14"/>
          <p:cNvSpPr txBox="1">
            <a:spLocks noChangeArrowheads="1"/>
          </p:cNvSpPr>
          <p:nvPr/>
        </p:nvSpPr>
        <p:spPr bwMode="auto">
          <a:xfrm>
            <a:off x="4876800" y="4648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193nm</a:t>
            </a:r>
          </a:p>
        </p:txBody>
      </p:sp>
      <p:sp>
        <p:nvSpPr>
          <p:cNvPr id="420880" name="Text Box 15"/>
          <p:cNvSpPr txBox="1">
            <a:spLocks noChangeArrowheads="1"/>
          </p:cNvSpPr>
          <p:nvPr/>
        </p:nvSpPr>
        <p:spPr bwMode="auto">
          <a:xfrm>
            <a:off x="1524000" y="1295400"/>
            <a:ext cx="152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a:cs typeface="Arial" panose="020B0604020202020204" pitchFamily="34" charset="0"/>
              </a:rPr>
              <a:t>Basic</a:t>
            </a:r>
          </a:p>
          <a:p>
            <a:pPr algn="ctr" eaLnBrk="1" hangingPunct="1">
              <a:spcBef>
                <a:spcPct val="50000"/>
              </a:spcBef>
            </a:pPr>
            <a:r>
              <a:rPr lang="en-US" altLang="en-US">
                <a:cs typeface="Arial" panose="020B0604020202020204" pitchFamily="34" charset="0"/>
              </a:rPr>
              <a:t>Chemistry</a:t>
            </a:r>
          </a:p>
        </p:txBody>
      </p:sp>
      <p:sp>
        <p:nvSpPr>
          <p:cNvPr id="420881" name="Text Box 16"/>
          <p:cNvSpPr txBox="1">
            <a:spLocks noChangeArrowheads="1"/>
          </p:cNvSpPr>
          <p:nvPr/>
        </p:nvSpPr>
        <p:spPr bwMode="auto">
          <a:xfrm>
            <a:off x="3429000" y="1295400"/>
            <a:ext cx="1981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Formulation and Process Development</a:t>
            </a:r>
          </a:p>
        </p:txBody>
      </p:sp>
      <p:sp>
        <p:nvSpPr>
          <p:cNvPr id="420882" name="Text Box 17"/>
          <p:cNvSpPr txBox="1">
            <a:spLocks noChangeArrowheads="1"/>
          </p:cNvSpPr>
          <p:nvPr/>
        </p:nvSpPr>
        <p:spPr bwMode="auto">
          <a:xfrm>
            <a:off x="5943600" y="1371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Optimization</a:t>
            </a:r>
          </a:p>
        </p:txBody>
      </p:sp>
      <p:sp>
        <p:nvSpPr>
          <p:cNvPr id="420883" name="Text Box 18"/>
          <p:cNvSpPr txBox="1">
            <a:spLocks noChangeArrowheads="1"/>
          </p:cNvSpPr>
          <p:nvPr/>
        </p:nvSpPr>
        <p:spPr bwMode="auto">
          <a:xfrm rot="-5400000">
            <a:off x="-216694" y="3112294"/>
            <a:ext cx="241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Performance</a:t>
            </a:r>
          </a:p>
        </p:txBody>
      </p:sp>
      <p:sp>
        <p:nvSpPr>
          <p:cNvPr id="420884" name="Text Box 19"/>
          <p:cNvSpPr txBox="1">
            <a:spLocks noChangeArrowheads="1"/>
          </p:cNvSpPr>
          <p:nvPr/>
        </p:nvSpPr>
        <p:spPr bwMode="auto">
          <a:xfrm>
            <a:off x="32766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Time</a:t>
            </a:r>
          </a:p>
        </p:txBody>
      </p:sp>
      <p:sp>
        <p:nvSpPr>
          <p:cNvPr id="420885" name="Text Box 20"/>
          <p:cNvSpPr txBox="1">
            <a:spLocks noChangeArrowheads="1"/>
          </p:cNvSpPr>
          <p:nvPr/>
        </p:nvSpPr>
        <p:spPr bwMode="auto">
          <a:xfrm>
            <a:off x="3505200" y="54102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chemeClr val="accent2"/>
                </a:solidFill>
                <a:cs typeface="Arial" panose="020B0604020202020204" pitchFamily="34" charset="0"/>
              </a:rPr>
              <a:t>We are well off the base line</a:t>
            </a:r>
          </a:p>
        </p:txBody>
      </p:sp>
      <p:sp>
        <p:nvSpPr>
          <p:cNvPr id="420886" name="Line 21"/>
          <p:cNvSpPr>
            <a:spLocks noChangeShapeType="1"/>
          </p:cNvSpPr>
          <p:nvPr/>
        </p:nvSpPr>
        <p:spPr bwMode="auto">
          <a:xfrm rot="858090" flipH="1" flipV="1">
            <a:off x="2895600" y="4876800"/>
            <a:ext cx="533400" cy="685800"/>
          </a:xfrm>
          <a:prstGeom prst="line">
            <a:avLst/>
          </a:prstGeom>
          <a:noFill/>
          <a:ln w="28575">
            <a:solidFill>
              <a:srgbClr val="CC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20887" name="Picture 22" descr="W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276600"/>
            <a:ext cx="17526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88" name="Text Box 23"/>
          <p:cNvSpPr txBox="1">
            <a:spLocks noChangeArrowheads="1"/>
          </p:cNvSpPr>
          <p:nvPr/>
        </p:nvSpPr>
        <p:spPr bwMode="auto">
          <a:xfrm>
            <a:off x="2474913" y="3276600"/>
            <a:ext cx="877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00"/>
                </a:solidFill>
                <a:cs typeface="Arial" panose="020B0604020202020204" pitchFamily="34" charset="0"/>
              </a:rPr>
              <a:t>60nm</a:t>
            </a:r>
          </a:p>
        </p:txBody>
      </p:sp>
      <p:sp>
        <p:nvSpPr>
          <p:cNvPr id="316440" name="Text Box 24"/>
          <p:cNvSpPr txBox="1">
            <a:spLocks noChangeArrowheads="1"/>
          </p:cNvSpPr>
          <p:nvPr/>
        </p:nvSpPr>
        <p:spPr bwMode="auto">
          <a:xfrm>
            <a:off x="2286000" y="4191000"/>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000" dirty="0">
                <a:solidFill>
                  <a:srgbClr val="FFFF00"/>
                </a:solidFill>
                <a:effectLst>
                  <a:outerShdw blurRad="38100" dist="38100" dir="2700000" algn="tl">
                    <a:srgbClr val="C0C0C0"/>
                  </a:outerShdw>
                </a:effectLst>
                <a:cs typeface="Arial" panose="020B0604020202020204" pitchFamily="34" charset="0"/>
              </a:rPr>
              <a:t>157</a:t>
            </a:r>
            <a:r>
              <a:rPr lang="en-US" altLang="en-US" dirty="0">
                <a:solidFill>
                  <a:srgbClr val="FFFF00"/>
                </a:solidFill>
                <a:effectLst>
                  <a:outerShdw blurRad="38100" dist="38100" dir="2700000" algn="tl">
                    <a:srgbClr val="C0C0C0"/>
                  </a:outerShdw>
                </a:effectLst>
                <a:cs typeface="Arial" panose="020B0604020202020204" pitchFamily="34" charset="0"/>
              </a:rPr>
              <a:t> </a:t>
            </a:r>
            <a:r>
              <a:rPr lang="en-US" altLang="en-US" sz="2000" dirty="0">
                <a:solidFill>
                  <a:srgbClr val="FFFF00"/>
                </a:solidFill>
                <a:effectLst>
                  <a:outerShdw blurRad="38100" dist="38100" dir="2700000" algn="tl">
                    <a:srgbClr val="C0C0C0"/>
                  </a:outerShdw>
                </a:effectLst>
                <a:cs typeface="Arial" panose="020B0604020202020204" pitchFamily="34" charset="0"/>
              </a:rPr>
              <a:t>nm</a:t>
            </a:r>
          </a:p>
        </p:txBody>
      </p:sp>
    </p:spTree>
    <p:extLst>
      <p:ext uri="{BB962C8B-B14F-4D97-AF65-F5344CB8AC3E}">
        <p14:creationId xmlns:p14="http://schemas.microsoft.com/office/powerpoint/2010/main" val="2251565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4|11.6|4.5|12.3|3.9|5"/>
</p:tagLst>
</file>

<file path=ppt/theme/theme1.xml><?xml version="1.0" encoding="utf-8"?>
<a:theme xmlns:a="http://schemas.openxmlformats.org/drawingml/2006/main" name="2_MII template- 9-2005">
  <a:themeElements>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I template- 9-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I template- 9-20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I template- 9-20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I template- 9-20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I template- 9-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I template- 9-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I template- 9-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17347</TotalTime>
  <Words>1065</Words>
  <Application>Microsoft Office PowerPoint</Application>
  <PresentationFormat>On-screen Show (4:3)</PresentationFormat>
  <Paragraphs>232</Paragraphs>
  <Slides>20</Slides>
  <Notes>18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4</vt:i4>
      </vt:variant>
      <vt:variant>
        <vt:lpstr>Slide Titles</vt:lpstr>
      </vt:variant>
      <vt:variant>
        <vt:i4>20</vt:i4>
      </vt:variant>
    </vt:vector>
  </HeadingPairs>
  <TitlesOfParts>
    <vt:vector size="34" baseType="lpstr">
      <vt:lpstr>MS PGothic</vt:lpstr>
      <vt:lpstr>Arial</vt:lpstr>
      <vt:lpstr>Arial Narrow</vt:lpstr>
      <vt:lpstr>Lucida Sans Unicode</vt:lpstr>
      <vt:lpstr>Open Sans</vt:lpstr>
      <vt:lpstr>Symbol</vt:lpstr>
      <vt:lpstr>Times New Roman</vt:lpstr>
      <vt:lpstr>Webdings</vt:lpstr>
      <vt:lpstr>Wingdings</vt:lpstr>
      <vt:lpstr>2_MII template- 9-2005</vt:lpstr>
      <vt:lpstr>Document</vt:lpstr>
      <vt:lpstr>Chart</vt:lpstr>
      <vt:lpstr>ACD ChemSketch 2.0</vt:lpstr>
      <vt:lpstr>Worksheet</vt:lpstr>
      <vt:lpstr>PowerPoint Presentation</vt:lpstr>
      <vt:lpstr>157 nm Lithography</vt:lpstr>
      <vt:lpstr>PowerPoint Presentation</vt:lpstr>
      <vt:lpstr>PowerPoint Presentation</vt:lpstr>
      <vt:lpstr>PowerPoint Presentation</vt:lpstr>
      <vt:lpstr>PowerPoint Presentation</vt:lpstr>
      <vt:lpstr>PowerPoint Presentation</vt:lpstr>
      <vt:lpstr>Encouraging Imaging Results at 157 nm</vt:lpstr>
      <vt:lpstr>Resist and Process Development</vt:lpstr>
      <vt:lpstr>PowerPoint Presentation</vt:lpstr>
      <vt:lpstr>The Kiss of Death</vt:lpstr>
      <vt:lpstr>The Landscape is littered with NGL’s</vt:lpstr>
      <vt:lpstr>PowerPoint Presentation</vt:lpstr>
      <vt:lpstr>PowerPoint Presentation</vt:lpstr>
      <vt:lpstr> Consider Resolution vs. Throughput</vt:lpstr>
      <vt:lpstr>PowerPoint Presentation</vt:lpstr>
      <vt:lpstr>90’s Thermal Imprint Lithography</vt:lpstr>
      <vt:lpstr>PowerPoint Presentation</vt:lpstr>
      <vt:lpstr>PowerPoint Presentation</vt:lpstr>
      <vt:lpstr>2000 Step and Flash Imprint Lithography </vt:lpstr>
    </vt:vector>
  </TitlesOfParts>
  <Company>The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willson</dc:creator>
  <cp:lastModifiedBy>grant</cp:lastModifiedBy>
  <cp:revision>1106</cp:revision>
  <cp:lastPrinted>2018-09-20T05:03:28Z</cp:lastPrinted>
  <dcterms:created xsi:type="dcterms:W3CDTF">2002-02-15T21:27:43Z</dcterms:created>
  <dcterms:modified xsi:type="dcterms:W3CDTF">2018-10-01T18:45:11Z</dcterms:modified>
</cp:coreProperties>
</file>